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60" r:id="rId2"/>
    <p:sldId id="261" r:id="rId3"/>
    <p:sldId id="262" r:id="rId4"/>
    <p:sldId id="265" r:id="rId5"/>
    <p:sldId id="264" r:id="rId6"/>
    <p:sldId id="263" r:id="rId7"/>
    <p:sldId id="266" r:id="rId8"/>
    <p:sldId id="267" r:id="rId9"/>
    <p:sldId id="268" r:id="rId10"/>
    <p:sldId id="269" r:id="rId11"/>
    <p:sldId id="270" r:id="rId12"/>
    <p:sldId id="271" r:id="rId13"/>
    <p:sldId id="272" r:id="rId14"/>
    <p:sldId id="273" r:id="rId15"/>
    <p:sldId id="275" r:id="rId16"/>
    <p:sldId id="276" r:id="rId17"/>
    <p:sldId id="277" r:id="rId18"/>
    <p:sldId id="278" r:id="rId19"/>
    <p:sldId id="279" r:id="rId20"/>
    <p:sldId id="280" r:id="rId21"/>
    <p:sldId id="281" r:id="rId22"/>
    <p:sldId id="282" r:id="rId23"/>
  </p:sldIdLst>
  <p:sldSz cx="12801600" cy="7772400"/>
  <p:notesSz cx="9236075" cy="6950075"/>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6E253CF-978B-5F63-0031-7601773FE34A}" name="Johanna Mercado-Figueroa" initials="JMF" userId="S::mercadjo@osceola.k12.fl.us::b03dd7cd-1273-493b-a7c2-cf556617f38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75" d="100"/>
          <a:sy n="75" d="100"/>
        </p:scale>
        <p:origin x="830" y="67"/>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5T19:42:02.110"/>
    </inkml:context>
    <inkml:brush xml:id="br0">
      <inkml:brushProperty name="width" value="0.035" units="cm"/>
      <inkml:brushProperty name="height" value="0.035" units="cm"/>
      <inkml:brushProperty name="color" value="#E71224"/>
    </inkml:brush>
  </inkml:definitions>
  <inkml:trace contextRef="#ctx0" brushRef="#br0">12 5 24575,'-5'0'0,"-1"-5"0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088" cy="3476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32400" y="0"/>
            <a:ext cx="4002088" cy="347663"/>
          </a:xfrm>
          <a:prstGeom prst="rect">
            <a:avLst/>
          </a:prstGeom>
        </p:spPr>
        <p:txBody>
          <a:bodyPr vert="horz" lIns="91440" tIns="45720" rIns="91440" bIns="45720" rtlCol="0"/>
          <a:lstStyle>
            <a:lvl1pPr algn="r">
              <a:defRPr sz="1200"/>
            </a:lvl1pPr>
          </a:lstStyle>
          <a:p>
            <a:fld id="{98339217-E747-488F-8A64-71657F6D507E}" type="datetimeFigureOut">
              <a:rPr lang="en-US" smtClean="0"/>
              <a:t>9/16/2025</a:t>
            </a:fld>
            <a:endParaRPr lang="en-US"/>
          </a:p>
        </p:txBody>
      </p:sp>
      <p:sp>
        <p:nvSpPr>
          <p:cNvPr id="4" name="Slide Image Placeholder 3"/>
          <p:cNvSpPr>
            <a:spLocks noGrp="1" noRot="1" noChangeAspect="1"/>
          </p:cNvSpPr>
          <p:nvPr>
            <p:ph type="sldImg" idx="2"/>
          </p:nvPr>
        </p:nvSpPr>
        <p:spPr>
          <a:xfrm>
            <a:off x="2686050" y="868363"/>
            <a:ext cx="3863975" cy="23463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3925" y="3344863"/>
            <a:ext cx="7388225" cy="27368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02413"/>
            <a:ext cx="4002088" cy="34766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32400" y="6602413"/>
            <a:ext cx="4002088" cy="347662"/>
          </a:xfrm>
          <a:prstGeom prst="rect">
            <a:avLst/>
          </a:prstGeom>
        </p:spPr>
        <p:txBody>
          <a:bodyPr vert="horz" lIns="91440" tIns="45720" rIns="91440" bIns="45720" rtlCol="0" anchor="b"/>
          <a:lstStyle>
            <a:lvl1pPr algn="r">
              <a:defRPr sz="1200"/>
            </a:lvl1pPr>
          </a:lstStyle>
          <a:p>
            <a:fld id="{CD576C1F-2009-4F72-80F4-604ED888BB98}" type="slidenum">
              <a:rPr lang="en-US" smtClean="0"/>
              <a:t>‹#›</a:t>
            </a:fld>
            <a:endParaRPr lang="en-US"/>
          </a:p>
        </p:txBody>
      </p:sp>
    </p:spTree>
    <p:extLst>
      <p:ext uri="{BB962C8B-B14F-4D97-AF65-F5344CB8AC3E}">
        <p14:creationId xmlns:p14="http://schemas.microsoft.com/office/powerpoint/2010/main" val="1121057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60120" y="2409444"/>
            <a:ext cx="10881360" cy="163220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920240" y="4352544"/>
            <a:ext cx="896112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a:t>Grants Management-Parent and Family Engagement</a:t>
            </a:r>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CA9A3E3B-232A-431B-A04B-3DDEC85A001F}" type="datetime1">
              <a:rPr lang="en-US" smtClean="0"/>
              <a:t>9/16/2025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a:t>Grants Management-Parent and Family Engagement</a:t>
            </a:r>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126C9D3-3667-4B42-99A6-EEF18A656F59}" type="datetime1">
              <a:rPr lang="en-US" smtClean="0"/>
              <a:t>9/16/2025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640080" y="1787652"/>
            <a:ext cx="5568696"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592824" y="1787652"/>
            <a:ext cx="5568696"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r>
              <a:rPr lang="en-US"/>
              <a:t>Grants Management-Parent and Family Engagement</a:t>
            </a:r>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8B741EFC-21B8-42A3-B58B-CE2E9713A3F7}" type="datetime1">
              <a:rPr lang="en-US" smtClean="0"/>
              <a:t>9/16/2025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r>
              <a:rPr lang="en-US"/>
              <a:t>Grants Management-Parent and Family Engagement</a:t>
            </a:r>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72207195-EC8E-48A1-9DBA-63FEC63890C7}" type="datetime1">
              <a:rPr lang="en-US" smtClean="0"/>
              <a:t>9/16/2025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r>
              <a:rPr lang="en-US"/>
              <a:t>Grants Management-Parent and Family Engagement</a:t>
            </a:r>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09FDFB54-A93E-446E-A08F-42215506E499}" type="datetime1">
              <a:rPr lang="en-US" smtClean="0"/>
              <a:t>9/16/2025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40080" y="310896"/>
            <a:ext cx="11521440" cy="124358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640080" y="1787652"/>
            <a:ext cx="11521440"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352544" y="7228332"/>
            <a:ext cx="4096512" cy="388620"/>
          </a:xfrm>
          <a:prstGeom prst="rect">
            <a:avLst/>
          </a:prstGeom>
        </p:spPr>
        <p:txBody>
          <a:bodyPr wrap="square" lIns="0" tIns="0" rIns="0" bIns="0">
            <a:spAutoFit/>
          </a:bodyPr>
          <a:lstStyle>
            <a:lvl1pPr algn="ctr">
              <a:defRPr>
                <a:solidFill>
                  <a:schemeClr val="tx1">
                    <a:tint val="75000"/>
                  </a:schemeClr>
                </a:solidFill>
              </a:defRPr>
            </a:lvl1pPr>
          </a:lstStyle>
          <a:p>
            <a:r>
              <a:rPr lang="en-US"/>
              <a:t>Grants Management-Parent and Family Engagement</a:t>
            </a:r>
            <a:endParaRPr/>
          </a:p>
        </p:txBody>
      </p:sp>
      <p:sp>
        <p:nvSpPr>
          <p:cNvPr id="5" name="Holder 5"/>
          <p:cNvSpPr>
            <a:spLocks noGrp="1"/>
          </p:cNvSpPr>
          <p:nvPr>
            <p:ph type="dt" sz="half" idx="6"/>
          </p:nvPr>
        </p:nvSpPr>
        <p:spPr>
          <a:xfrm>
            <a:off x="640080" y="7228332"/>
            <a:ext cx="2944368" cy="388620"/>
          </a:xfrm>
          <a:prstGeom prst="rect">
            <a:avLst/>
          </a:prstGeom>
        </p:spPr>
        <p:txBody>
          <a:bodyPr wrap="square" lIns="0" tIns="0" rIns="0" bIns="0">
            <a:spAutoFit/>
          </a:bodyPr>
          <a:lstStyle>
            <a:lvl1pPr algn="l">
              <a:defRPr>
                <a:solidFill>
                  <a:schemeClr val="tx1">
                    <a:tint val="75000"/>
                  </a:schemeClr>
                </a:solidFill>
              </a:defRPr>
            </a:lvl1pPr>
          </a:lstStyle>
          <a:p>
            <a:fld id="{22492621-BF51-4535-B7BD-A3D4C6708AC8}" type="datetime1">
              <a:rPr lang="en-US" smtClean="0"/>
              <a:t>9/16/2025</a:t>
            </a:fld>
            <a:endParaRPr lang="en-US"/>
          </a:p>
        </p:txBody>
      </p:sp>
      <p:sp>
        <p:nvSpPr>
          <p:cNvPr id="6" name="Holder 6"/>
          <p:cNvSpPr>
            <a:spLocks noGrp="1"/>
          </p:cNvSpPr>
          <p:nvPr>
            <p:ph type="sldNum" sz="quarter" idx="7"/>
          </p:nvPr>
        </p:nvSpPr>
        <p:spPr>
          <a:xfrm>
            <a:off x="9217152" y="7228332"/>
            <a:ext cx="2944368" cy="3886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5.JP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customXml" Target="../ink/ink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www.floridacims.org/districts/osceola"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a:grpSpLocks noGrp="1" noUngrp="1" noRot="1" noMove="1" noResize="1"/>
          </p:cNvGrpSpPr>
          <p:nvPr/>
        </p:nvGrpSpPr>
        <p:grpSpPr>
          <a:xfrm>
            <a:off x="0" y="0"/>
            <a:ext cx="12801968" cy="7772400"/>
            <a:chOff x="0" y="0"/>
            <a:chExt cx="12801968" cy="7772400"/>
          </a:xfrm>
        </p:grpSpPr>
        <p:pic>
          <p:nvPicPr>
            <p:cNvPr id="3" name="object 3"/>
            <p:cNvPicPr>
              <a:picLocks noGrp="1" noRot="1" noMove="1" noResize="1" noEditPoints="1" noAdjustHandles="1" noChangeArrowheads="1" noChangeShapeType="1" noCrop="1"/>
            </p:cNvPicPr>
            <p:nvPr/>
          </p:nvPicPr>
          <p:blipFill>
            <a:blip r:embed="rId2" cstate="print"/>
            <a:stretch>
              <a:fillRect/>
            </a:stretch>
          </p:blipFill>
          <p:spPr>
            <a:xfrm>
              <a:off x="0" y="0"/>
              <a:ext cx="12801600" cy="7772400"/>
            </a:xfrm>
            <a:prstGeom prst="rect">
              <a:avLst/>
            </a:prstGeom>
          </p:spPr>
        </p:pic>
        <p:pic>
          <p:nvPicPr>
            <p:cNvPr id="4" name="object 4"/>
            <p:cNvPicPr>
              <a:picLocks noGrp="1" noRot="1" noMove="1" noResize="1" noEditPoints="1" noAdjustHandles="1" noChangeArrowheads="1" noChangeShapeType="1" noCrop="1"/>
            </p:cNvPicPr>
            <p:nvPr/>
          </p:nvPicPr>
          <p:blipFill>
            <a:blip r:embed="rId3" cstate="print"/>
            <a:stretch>
              <a:fillRect/>
            </a:stretch>
          </p:blipFill>
          <p:spPr>
            <a:xfrm>
              <a:off x="0" y="0"/>
              <a:ext cx="12801599" cy="7772400"/>
            </a:xfrm>
            <a:prstGeom prst="rect">
              <a:avLst/>
            </a:prstGeom>
          </p:spPr>
        </p:pic>
        <p:sp>
          <p:nvSpPr>
            <p:cNvPr id="5" name="object 5"/>
            <p:cNvSpPr>
              <a:spLocks noGrp="1" noRot="1" noMove="1" noResize="1" noEditPoints="1" noAdjustHandles="1" noChangeArrowheads="1" noChangeShapeType="1"/>
            </p:cNvSpPr>
            <p:nvPr/>
          </p:nvSpPr>
          <p:spPr>
            <a:xfrm>
              <a:off x="11247116" y="4012523"/>
              <a:ext cx="1554480" cy="1868170"/>
            </a:xfrm>
            <a:custGeom>
              <a:avLst/>
              <a:gdLst/>
              <a:ahLst/>
              <a:cxnLst/>
              <a:rect l="l" t="t" r="r" b="b"/>
              <a:pathLst>
                <a:path w="1554479" h="1868170">
                  <a:moveTo>
                    <a:pt x="1554483" y="0"/>
                  </a:moveTo>
                  <a:lnTo>
                    <a:pt x="529221" y="0"/>
                  </a:lnTo>
                  <a:lnTo>
                    <a:pt x="0" y="933958"/>
                  </a:lnTo>
                  <a:lnTo>
                    <a:pt x="529221" y="1867916"/>
                  </a:lnTo>
                  <a:lnTo>
                    <a:pt x="1554483" y="1867916"/>
                  </a:lnTo>
                  <a:lnTo>
                    <a:pt x="1554483" y="0"/>
                  </a:lnTo>
                  <a:close/>
                </a:path>
              </a:pathLst>
            </a:custGeom>
            <a:solidFill>
              <a:srgbClr val="A6CE39">
                <a:alpha val="29998"/>
              </a:srgbClr>
            </a:solidFill>
          </p:spPr>
          <p:txBody>
            <a:bodyPr wrap="square" lIns="0" tIns="0" rIns="0" bIns="0" rtlCol="0"/>
            <a:lstStyle/>
            <a:p>
              <a:endParaRPr/>
            </a:p>
          </p:txBody>
        </p:sp>
        <p:sp>
          <p:nvSpPr>
            <p:cNvPr id="6" name="object 6"/>
            <p:cNvSpPr>
              <a:spLocks noGrp="1" noRot="1" noMove="1" noResize="1" noEditPoints="1" noAdjustHandles="1" noChangeArrowheads="1" noChangeShapeType="1"/>
            </p:cNvSpPr>
            <p:nvPr/>
          </p:nvSpPr>
          <p:spPr>
            <a:xfrm>
              <a:off x="10456114" y="2006260"/>
              <a:ext cx="2117090" cy="1868170"/>
            </a:xfrm>
            <a:custGeom>
              <a:avLst/>
              <a:gdLst/>
              <a:ahLst/>
              <a:cxnLst/>
              <a:rect l="l" t="t" r="r" b="b"/>
              <a:pathLst>
                <a:path w="2117090" h="1868170">
                  <a:moveTo>
                    <a:pt x="1587665" y="0"/>
                  </a:moveTo>
                  <a:lnTo>
                    <a:pt x="529221" y="0"/>
                  </a:lnTo>
                  <a:lnTo>
                    <a:pt x="0" y="933958"/>
                  </a:lnTo>
                  <a:lnTo>
                    <a:pt x="529221" y="1867916"/>
                  </a:lnTo>
                  <a:lnTo>
                    <a:pt x="1587665" y="1867916"/>
                  </a:lnTo>
                  <a:lnTo>
                    <a:pt x="2116886" y="933958"/>
                  </a:lnTo>
                  <a:lnTo>
                    <a:pt x="1587665" y="0"/>
                  </a:lnTo>
                  <a:close/>
                </a:path>
              </a:pathLst>
            </a:custGeom>
            <a:solidFill>
              <a:srgbClr val="5A204D">
                <a:alpha val="19999"/>
              </a:srgbClr>
            </a:solidFill>
          </p:spPr>
          <p:txBody>
            <a:bodyPr wrap="square" lIns="0" tIns="0" rIns="0" bIns="0" rtlCol="0"/>
            <a:lstStyle/>
            <a:p>
              <a:endParaRPr/>
            </a:p>
          </p:txBody>
        </p:sp>
        <p:sp>
          <p:nvSpPr>
            <p:cNvPr id="7" name="object 7"/>
            <p:cNvSpPr>
              <a:spLocks noGrp="1" noRot="1" noMove="1" noResize="1" noEditPoints="1" noAdjustHandles="1" noChangeArrowheads="1" noChangeShapeType="1"/>
            </p:cNvSpPr>
            <p:nvPr/>
          </p:nvSpPr>
          <p:spPr>
            <a:xfrm>
              <a:off x="10917923" y="0"/>
              <a:ext cx="1884045" cy="7772400"/>
            </a:xfrm>
            <a:custGeom>
              <a:avLst/>
              <a:gdLst/>
              <a:ahLst/>
              <a:cxnLst/>
              <a:rect l="l" t="t" r="r" b="b"/>
              <a:pathLst>
                <a:path w="1884045" h="7772400">
                  <a:moveTo>
                    <a:pt x="1883664" y="6541173"/>
                  </a:moveTo>
                  <a:lnTo>
                    <a:pt x="1587665" y="6018796"/>
                  </a:lnTo>
                  <a:lnTo>
                    <a:pt x="529221" y="6018796"/>
                  </a:lnTo>
                  <a:lnTo>
                    <a:pt x="0" y="6952755"/>
                  </a:lnTo>
                  <a:lnTo>
                    <a:pt x="464451" y="7772400"/>
                  </a:lnTo>
                  <a:lnTo>
                    <a:pt x="1652435" y="7772400"/>
                  </a:lnTo>
                  <a:lnTo>
                    <a:pt x="1883664" y="7364323"/>
                  </a:lnTo>
                  <a:lnTo>
                    <a:pt x="1883664" y="6541173"/>
                  </a:lnTo>
                  <a:close/>
                </a:path>
                <a:path w="1884045" h="7772400">
                  <a:moveTo>
                    <a:pt x="1883664" y="522389"/>
                  </a:moveTo>
                  <a:lnTo>
                    <a:pt x="1587665" y="0"/>
                  </a:lnTo>
                  <a:lnTo>
                    <a:pt x="529221" y="0"/>
                  </a:lnTo>
                  <a:lnTo>
                    <a:pt x="0" y="933958"/>
                  </a:lnTo>
                  <a:lnTo>
                    <a:pt x="529221" y="1867916"/>
                  </a:lnTo>
                  <a:lnTo>
                    <a:pt x="1587665" y="1867916"/>
                  </a:lnTo>
                  <a:lnTo>
                    <a:pt x="1883664" y="1345539"/>
                  </a:lnTo>
                  <a:lnTo>
                    <a:pt x="1883664" y="522389"/>
                  </a:lnTo>
                  <a:close/>
                </a:path>
              </a:pathLst>
            </a:custGeom>
            <a:solidFill>
              <a:srgbClr val="00234B">
                <a:alpha val="29998"/>
              </a:srgbClr>
            </a:solidFill>
          </p:spPr>
          <p:txBody>
            <a:bodyPr wrap="square" lIns="0" tIns="0" rIns="0" bIns="0" rtlCol="0"/>
            <a:lstStyle/>
            <a:p>
              <a:endParaRPr/>
            </a:p>
          </p:txBody>
        </p:sp>
      </p:grpSp>
      <p:sp>
        <p:nvSpPr>
          <p:cNvPr id="12" name="Rectangle 11">
            <a:extLst>
              <a:ext uri="{FF2B5EF4-FFF2-40B4-BE49-F238E27FC236}">
                <a16:creationId xmlns:a16="http://schemas.microsoft.com/office/drawing/2014/main" id="{6608AA65-2ABD-7028-DCD4-5A2D6B05CFA2}"/>
              </a:ext>
            </a:extLst>
          </p:cNvPr>
          <p:cNvSpPr/>
          <p:nvPr/>
        </p:nvSpPr>
        <p:spPr>
          <a:xfrm>
            <a:off x="2854306" y="3226881"/>
            <a:ext cx="5922488" cy="830997"/>
          </a:xfrm>
          <a:prstGeom prst="rect">
            <a:avLst/>
          </a:prstGeom>
        </p:spPr>
        <p:txBody>
          <a:bodyPr wrap="square">
            <a:spAutoFit/>
          </a:bodyPr>
          <a:lstStyle/>
          <a:p>
            <a:pPr algn="ctr"/>
            <a:r>
              <a:rPr lang="en-US" dirty="0"/>
              <a:t> </a:t>
            </a:r>
            <a:r>
              <a:rPr lang="en-US" sz="2400" b="1" dirty="0">
                <a:solidFill>
                  <a:schemeClr val="tx1"/>
                </a:solidFill>
              </a:rPr>
              <a:t>We are an “A” School</a:t>
            </a:r>
          </a:p>
          <a:p>
            <a:pPr algn="ctr"/>
            <a:endParaRPr lang="en-US" sz="2400" b="1" i="1" dirty="0">
              <a:solidFill>
                <a:schemeClr val="bg1">
                  <a:lumMod val="65000"/>
                </a:schemeClr>
              </a:solidFill>
            </a:endParaRPr>
          </a:p>
        </p:txBody>
      </p:sp>
      <p:sp>
        <p:nvSpPr>
          <p:cNvPr id="13" name="TextBox 12">
            <a:extLst>
              <a:ext uri="{FF2B5EF4-FFF2-40B4-BE49-F238E27FC236}">
                <a16:creationId xmlns:a16="http://schemas.microsoft.com/office/drawing/2014/main" id="{0FC279C1-B7E2-5DD9-03B7-89C0354A5793}"/>
              </a:ext>
            </a:extLst>
          </p:cNvPr>
          <p:cNvSpPr txBox="1"/>
          <p:nvPr/>
        </p:nvSpPr>
        <p:spPr>
          <a:xfrm>
            <a:off x="3758150" y="2144863"/>
            <a:ext cx="4114800" cy="830997"/>
          </a:xfrm>
          <a:prstGeom prst="rect">
            <a:avLst/>
          </a:prstGeom>
          <a:noFill/>
        </p:spPr>
        <p:txBody>
          <a:bodyPr wrap="square" rtlCol="0">
            <a:spAutoFit/>
          </a:bodyPr>
          <a:lstStyle/>
          <a:p>
            <a:pPr algn="ctr"/>
            <a:r>
              <a:rPr lang="en-US" sz="2400" b="1" u="sng" dirty="0">
                <a:solidFill>
                  <a:schemeClr val="tx1">
                    <a:lumMod val="95000"/>
                    <a:lumOff val="5000"/>
                  </a:schemeClr>
                </a:solidFill>
              </a:rPr>
              <a:t>New Dimensions High School</a:t>
            </a:r>
          </a:p>
        </p:txBody>
      </p:sp>
      <p:sp>
        <p:nvSpPr>
          <p:cNvPr id="14" name="TextBox 13">
            <a:extLst>
              <a:ext uri="{FF2B5EF4-FFF2-40B4-BE49-F238E27FC236}">
                <a16:creationId xmlns:a16="http://schemas.microsoft.com/office/drawing/2014/main" id="{AB5356E8-7375-E726-C7E1-F7D3AFCC89CE}"/>
              </a:ext>
            </a:extLst>
          </p:cNvPr>
          <p:cNvSpPr txBox="1"/>
          <p:nvPr/>
        </p:nvSpPr>
        <p:spPr>
          <a:xfrm>
            <a:off x="2057400" y="373192"/>
            <a:ext cx="7391400" cy="1446550"/>
          </a:xfrm>
          <a:prstGeom prst="rect">
            <a:avLst/>
          </a:prstGeom>
          <a:noFill/>
        </p:spPr>
        <p:txBody>
          <a:bodyPr wrap="square" rtlCol="0">
            <a:spAutoFit/>
          </a:bodyPr>
          <a:lstStyle/>
          <a:p>
            <a:pPr algn="ctr"/>
            <a:r>
              <a:rPr lang="en-US" sz="4400" b="1" dirty="0"/>
              <a:t>2025-2026</a:t>
            </a:r>
          </a:p>
          <a:p>
            <a:pPr algn="ctr"/>
            <a:r>
              <a:rPr lang="en-US" sz="4400" b="1" dirty="0"/>
              <a:t>Title I Annual Meeting</a:t>
            </a:r>
          </a:p>
        </p:txBody>
      </p:sp>
      <p:pic>
        <p:nvPicPr>
          <p:cNvPr id="15" name="Picture 14" descr="A close up of a black background&#10;&#10;Description automatically generated">
            <a:extLst>
              <a:ext uri="{FF2B5EF4-FFF2-40B4-BE49-F238E27FC236}">
                <a16:creationId xmlns:a16="http://schemas.microsoft.com/office/drawing/2014/main" id="{DB9F20E7-5117-C2D7-B16E-87CBE1A460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14" y="6489554"/>
            <a:ext cx="1282846" cy="1282846"/>
          </a:xfrm>
          <a:prstGeom prst="rect">
            <a:avLst/>
          </a:prstGeom>
        </p:spPr>
      </p:pic>
      <p:sp>
        <p:nvSpPr>
          <p:cNvPr id="8" name="Footer Placeholder 7">
            <a:extLst>
              <a:ext uri="{FF2B5EF4-FFF2-40B4-BE49-F238E27FC236}">
                <a16:creationId xmlns:a16="http://schemas.microsoft.com/office/drawing/2014/main" id="{EEF332C8-DD68-A3D2-392F-1BFAD06C51EE}"/>
              </a:ext>
            </a:extLst>
          </p:cNvPr>
          <p:cNvSpPr>
            <a:spLocks noGrp="1"/>
          </p:cNvSpPr>
          <p:nvPr>
            <p:ph type="ftr" sz="quarter" idx="5"/>
          </p:nvPr>
        </p:nvSpPr>
        <p:spPr>
          <a:xfrm>
            <a:off x="3263063" y="6936667"/>
            <a:ext cx="5705856" cy="388620"/>
          </a:xfrm>
        </p:spPr>
        <p:txBody>
          <a:bodyPr/>
          <a:lstStyle/>
          <a:p>
            <a:r>
              <a:rPr lang="en-US" dirty="0"/>
              <a:t>Grants Management-Parent and Family Engagement</a:t>
            </a:r>
          </a:p>
        </p:txBody>
      </p:sp>
      <p:sp>
        <p:nvSpPr>
          <p:cNvPr id="10" name="Slide Number Placeholder 9">
            <a:extLst>
              <a:ext uri="{FF2B5EF4-FFF2-40B4-BE49-F238E27FC236}">
                <a16:creationId xmlns:a16="http://schemas.microsoft.com/office/drawing/2014/main" id="{ABB8CA4D-47BA-3371-2CBD-302B414D43B0}"/>
              </a:ext>
            </a:extLst>
          </p:cNvPr>
          <p:cNvSpPr>
            <a:spLocks noGrp="1"/>
          </p:cNvSpPr>
          <p:nvPr>
            <p:ph type="sldNum" sz="quarter" idx="7"/>
          </p:nvPr>
        </p:nvSpPr>
        <p:spPr/>
        <p:txBody>
          <a:bodyPr/>
          <a:lstStyle/>
          <a:p>
            <a:fld id="{B6F15528-21DE-4FAA-801E-634DDDAF4B2B}"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801968" cy="7772400"/>
            <a:chOff x="0" y="0"/>
            <a:chExt cx="12801968" cy="7772400"/>
          </a:xfrm>
        </p:grpSpPr>
        <p:pic>
          <p:nvPicPr>
            <p:cNvPr id="3" name="object 3"/>
            <p:cNvPicPr/>
            <p:nvPr/>
          </p:nvPicPr>
          <p:blipFill>
            <a:blip r:embed="rId2" cstate="print"/>
            <a:stretch>
              <a:fillRect/>
            </a:stretch>
          </p:blipFill>
          <p:spPr>
            <a:xfrm>
              <a:off x="0" y="0"/>
              <a:ext cx="12801600" cy="7772400"/>
            </a:xfrm>
            <a:prstGeom prst="rect">
              <a:avLst/>
            </a:prstGeom>
          </p:spPr>
        </p:pic>
        <p:pic>
          <p:nvPicPr>
            <p:cNvPr id="4" name="object 4"/>
            <p:cNvPicPr/>
            <p:nvPr/>
          </p:nvPicPr>
          <p:blipFill>
            <a:blip r:embed="rId3" cstate="print"/>
            <a:stretch>
              <a:fillRect/>
            </a:stretch>
          </p:blipFill>
          <p:spPr>
            <a:xfrm>
              <a:off x="0" y="0"/>
              <a:ext cx="12801599" cy="7772400"/>
            </a:xfrm>
            <a:prstGeom prst="rect">
              <a:avLst/>
            </a:prstGeom>
          </p:spPr>
        </p:pic>
        <p:sp>
          <p:nvSpPr>
            <p:cNvPr id="5" name="object 5"/>
            <p:cNvSpPr/>
            <p:nvPr/>
          </p:nvSpPr>
          <p:spPr>
            <a:xfrm>
              <a:off x="11247116" y="4012523"/>
              <a:ext cx="1554480" cy="1868170"/>
            </a:xfrm>
            <a:custGeom>
              <a:avLst/>
              <a:gdLst/>
              <a:ahLst/>
              <a:cxnLst/>
              <a:rect l="l" t="t" r="r" b="b"/>
              <a:pathLst>
                <a:path w="1554479" h="1868170">
                  <a:moveTo>
                    <a:pt x="1554483" y="0"/>
                  </a:moveTo>
                  <a:lnTo>
                    <a:pt x="529221" y="0"/>
                  </a:lnTo>
                  <a:lnTo>
                    <a:pt x="0" y="933958"/>
                  </a:lnTo>
                  <a:lnTo>
                    <a:pt x="529221" y="1867916"/>
                  </a:lnTo>
                  <a:lnTo>
                    <a:pt x="1554483" y="1867916"/>
                  </a:lnTo>
                  <a:lnTo>
                    <a:pt x="1554483" y="0"/>
                  </a:lnTo>
                  <a:close/>
                </a:path>
              </a:pathLst>
            </a:custGeom>
            <a:solidFill>
              <a:srgbClr val="A6CE39">
                <a:alpha val="29998"/>
              </a:srgbClr>
            </a:solidFill>
          </p:spPr>
          <p:txBody>
            <a:bodyPr wrap="square" lIns="0" tIns="0" rIns="0" bIns="0" rtlCol="0"/>
            <a:lstStyle/>
            <a:p>
              <a:endParaRPr/>
            </a:p>
          </p:txBody>
        </p:sp>
        <p:sp>
          <p:nvSpPr>
            <p:cNvPr id="6" name="object 6"/>
            <p:cNvSpPr/>
            <p:nvPr/>
          </p:nvSpPr>
          <p:spPr>
            <a:xfrm>
              <a:off x="10456114" y="2006260"/>
              <a:ext cx="2117090" cy="1868170"/>
            </a:xfrm>
            <a:custGeom>
              <a:avLst/>
              <a:gdLst/>
              <a:ahLst/>
              <a:cxnLst/>
              <a:rect l="l" t="t" r="r" b="b"/>
              <a:pathLst>
                <a:path w="2117090" h="1868170">
                  <a:moveTo>
                    <a:pt x="1587665" y="0"/>
                  </a:moveTo>
                  <a:lnTo>
                    <a:pt x="529221" y="0"/>
                  </a:lnTo>
                  <a:lnTo>
                    <a:pt x="0" y="933958"/>
                  </a:lnTo>
                  <a:lnTo>
                    <a:pt x="529221" y="1867916"/>
                  </a:lnTo>
                  <a:lnTo>
                    <a:pt x="1587665" y="1867916"/>
                  </a:lnTo>
                  <a:lnTo>
                    <a:pt x="2116886" y="933958"/>
                  </a:lnTo>
                  <a:lnTo>
                    <a:pt x="1587665" y="0"/>
                  </a:lnTo>
                  <a:close/>
                </a:path>
              </a:pathLst>
            </a:custGeom>
            <a:solidFill>
              <a:srgbClr val="5A204D">
                <a:alpha val="19999"/>
              </a:srgbClr>
            </a:solidFill>
          </p:spPr>
          <p:txBody>
            <a:bodyPr wrap="square" lIns="0" tIns="0" rIns="0" bIns="0" rtlCol="0"/>
            <a:lstStyle/>
            <a:p>
              <a:endParaRPr/>
            </a:p>
          </p:txBody>
        </p:sp>
        <p:sp>
          <p:nvSpPr>
            <p:cNvPr id="7" name="object 7"/>
            <p:cNvSpPr/>
            <p:nvPr/>
          </p:nvSpPr>
          <p:spPr>
            <a:xfrm>
              <a:off x="10917923" y="0"/>
              <a:ext cx="1884045" cy="7772400"/>
            </a:xfrm>
            <a:custGeom>
              <a:avLst/>
              <a:gdLst/>
              <a:ahLst/>
              <a:cxnLst/>
              <a:rect l="l" t="t" r="r" b="b"/>
              <a:pathLst>
                <a:path w="1884045" h="7772400">
                  <a:moveTo>
                    <a:pt x="1883664" y="6541173"/>
                  </a:moveTo>
                  <a:lnTo>
                    <a:pt x="1587665" y="6018796"/>
                  </a:lnTo>
                  <a:lnTo>
                    <a:pt x="529221" y="6018796"/>
                  </a:lnTo>
                  <a:lnTo>
                    <a:pt x="0" y="6952755"/>
                  </a:lnTo>
                  <a:lnTo>
                    <a:pt x="464451" y="7772400"/>
                  </a:lnTo>
                  <a:lnTo>
                    <a:pt x="1652435" y="7772400"/>
                  </a:lnTo>
                  <a:lnTo>
                    <a:pt x="1883664" y="7364323"/>
                  </a:lnTo>
                  <a:lnTo>
                    <a:pt x="1883664" y="6541173"/>
                  </a:lnTo>
                  <a:close/>
                </a:path>
                <a:path w="1884045" h="7772400">
                  <a:moveTo>
                    <a:pt x="1883664" y="522389"/>
                  </a:moveTo>
                  <a:lnTo>
                    <a:pt x="1587665" y="0"/>
                  </a:lnTo>
                  <a:lnTo>
                    <a:pt x="529221" y="0"/>
                  </a:lnTo>
                  <a:lnTo>
                    <a:pt x="0" y="933958"/>
                  </a:lnTo>
                  <a:lnTo>
                    <a:pt x="529221" y="1867916"/>
                  </a:lnTo>
                  <a:lnTo>
                    <a:pt x="1587665" y="1867916"/>
                  </a:lnTo>
                  <a:lnTo>
                    <a:pt x="1883664" y="1345539"/>
                  </a:lnTo>
                  <a:lnTo>
                    <a:pt x="1883664" y="522389"/>
                  </a:lnTo>
                  <a:close/>
                </a:path>
              </a:pathLst>
            </a:custGeom>
            <a:solidFill>
              <a:srgbClr val="00234B">
                <a:alpha val="29998"/>
              </a:srgbClr>
            </a:solidFill>
          </p:spPr>
          <p:txBody>
            <a:bodyPr wrap="square" lIns="0" tIns="0" rIns="0" bIns="0" rtlCol="0"/>
            <a:lstStyle/>
            <a:p>
              <a:endParaRPr/>
            </a:p>
          </p:txBody>
        </p:sp>
      </p:grpSp>
      <p:pic>
        <p:nvPicPr>
          <p:cNvPr id="8" name="Picture 7" descr="A close up of a black background&#10;&#10;Description automatically generated">
            <a:extLst>
              <a:ext uri="{FF2B5EF4-FFF2-40B4-BE49-F238E27FC236}">
                <a16:creationId xmlns:a16="http://schemas.microsoft.com/office/drawing/2014/main" id="{5F66464B-3521-2D30-60AC-90AA69648E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8" y="6489554"/>
            <a:ext cx="1282846" cy="1282846"/>
          </a:xfrm>
          <a:prstGeom prst="rect">
            <a:avLst/>
          </a:prstGeom>
        </p:spPr>
      </p:pic>
      <p:sp>
        <p:nvSpPr>
          <p:cNvPr id="9" name="Rectangle 8">
            <a:extLst>
              <a:ext uri="{FF2B5EF4-FFF2-40B4-BE49-F238E27FC236}">
                <a16:creationId xmlns:a16="http://schemas.microsoft.com/office/drawing/2014/main" id="{E1AD0FD8-C721-1590-33AA-0C20DB159AF3}"/>
              </a:ext>
            </a:extLst>
          </p:cNvPr>
          <p:cNvSpPr/>
          <p:nvPr/>
        </p:nvSpPr>
        <p:spPr>
          <a:xfrm>
            <a:off x="914400" y="1327763"/>
            <a:ext cx="9406121" cy="3382401"/>
          </a:xfrm>
          <a:prstGeom prst="rect">
            <a:avLst/>
          </a:prstGeom>
        </p:spPr>
        <p:txBody>
          <a:bodyPr wrap="square">
            <a:spAutoFit/>
          </a:bodyPr>
          <a:lstStyle/>
          <a:p>
            <a:pPr lvl="0">
              <a:lnSpc>
                <a:spcPct val="120000"/>
              </a:lnSpc>
              <a:buFont typeface="Wingdings" panose="05000000000000000000" pitchFamily="2" charset="2"/>
              <a:buChar char="Ø"/>
            </a:pPr>
            <a:r>
              <a:rPr lang="en-US" sz="2000" dirty="0">
                <a:solidFill>
                  <a:schemeClr val="tx1"/>
                </a:solidFill>
              </a:rPr>
              <a:t>To use funds for Parent Engagement, schools must meet the following criteria:</a:t>
            </a:r>
          </a:p>
          <a:p>
            <a:pPr lvl="0">
              <a:lnSpc>
                <a:spcPct val="120000"/>
              </a:lnSpc>
            </a:pPr>
            <a:endParaRPr lang="en-US" sz="2000" dirty="0">
              <a:solidFill>
                <a:schemeClr val="tx1"/>
              </a:solidFill>
            </a:endParaRPr>
          </a:p>
          <a:p>
            <a:pPr lvl="0">
              <a:lnSpc>
                <a:spcPct val="120000"/>
              </a:lnSpc>
            </a:pPr>
            <a:r>
              <a:rPr lang="en-US" sz="2000" dirty="0">
                <a:solidFill>
                  <a:schemeClr val="tx1"/>
                </a:solidFill>
              </a:rPr>
              <a:t>	1. Educate the parents on Title I</a:t>
            </a:r>
          </a:p>
          <a:p>
            <a:pPr lvl="0">
              <a:lnSpc>
                <a:spcPct val="120000"/>
              </a:lnSpc>
            </a:pPr>
            <a:r>
              <a:rPr lang="en-US" sz="2000" dirty="0">
                <a:solidFill>
                  <a:schemeClr val="tx1"/>
                </a:solidFill>
              </a:rPr>
              <a:t>	2. Ensure funds are aligned towards academic achievement</a:t>
            </a:r>
          </a:p>
          <a:p>
            <a:pPr lvl="0">
              <a:lnSpc>
                <a:spcPct val="120000"/>
              </a:lnSpc>
            </a:pPr>
            <a:r>
              <a:rPr lang="en-US" sz="2000" dirty="0">
                <a:solidFill>
                  <a:schemeClr val="tx1"/>
                </a:solidFill>
              </a:rPr>
              <a:t>	 (Language Arts, Math or Science)</a:t>
            </a:r>
          </a:p>
          <a:p>
            <a:pPr lvl="0">
              <a:lnSpc>
                <a:spcPct val="120000"/>
              </a:lnSpc>
            </a:pPr>
            <a:r>
              <a:rPr lang="en-US" sz="2000" dirty="0">
                <a:solidFill>
                  <a:schemeClr val="tx1"/>
                </a:solidFill>
              </a:rPr>
              <a:t>	3. Have educational interaction between the parent and student</a:t>
            </a:r>
          </a:p>
          <a:p>
            <a:pPr lvl="0">
              <a:lnSpc>
                <a:spcPct val="120000"/>
              </a:lnSpc>
            </a:pPr>
            <a:endParaRPr lang="en-US" sz="2000" dirty="0">
              <a:solidFill>
                <a:schemeClr val="tx1"/>
              </a:solidFill>
            </a:endParaRPr>
          </a:p>
          <a:p>
            <a:pPr marL="342900" lvl="0" indent="-342900">
              <a:lnSpc>
                <a:spcPct val="120000"/>
              </a:lnSpc>
              <a:buFont typeface="Wingdings" panose="05000000000000000000" pitchFamily="2" charset="2"/>
              <a:buChar char="Ø"/>
            </a:pPr>
            <a:r>
              <a:rPr lang="en-US" sz="2000" dirty="0">
                <a:solidFill>
                  <a:schemeClr val="tx1"/>
                </a:solidFill>
              </a:rPr>
              <a:t>Please provide suggestions on utilizing Title I Parent and Family Engagement funds at our school.</a:t>
            </a:r>
          </a:p>
        </p:txBody>
      </p:sp>
      <p:sp>
        <p:nvSpPr>
          <p:cNvPr id="10" name="Rectangle 9">
            <a:extLst>
              <a:ext uri="{FF2B5EF4-FFF2-40B4-BE49-F238E27FC236}">
                <a16:creationId xmlns:a16="http://schemas.microsoft.com/office/drawing/2014/main" id="{CCC8A233-9122-B2F2-432D-DFE6C5746299}"/>
              </a:ext>
            </a:extLst>
          </p:cNvPr>
          <p:cNvSpPr/>
          <p:nvPr/>
        </p:nvSpPr>
        <p:spPr>
          <a:xfrm>
            <a:off x="501209" y="405825"/>
            <a:ext cx="9915505" cy="584775"/>
          </a:xfrm>
          <a:prstGeom prst="rect">
            <a:avLst/>
          </a:prstGeom>
        </p:spPr>
        <p:txBody>
          <a:bodyPr wrap="square">
            <a:spAutoFit/>
          </a:bodyPr>
          <a:lstStyle/>
          <a:p>
            <a:pPr lvl="0"/>
            <a:r>
              <a:rPr lang="en-US" sz="3200" dirty="0">
                <a:solidFill>
                  <a:schemeClr val="accent1">
                    <a:lumMod val="50000"/>
                  </a:schemeClr>
                </a:solidFill>
              </a:rPr>
              <a:t>Input on spending Title I Parent Engagement Funds</a:t>
            </a:r>
          </a:p>
        </p:txBody>
      </p:sp>
      <p:sp>
        <p:nvSpPr>
          <p:cNvPr id="14" name="Footer Placeholder 7">
            <a:extLst>
              <a:ext uri="{FF2B5EF4-FFF2-40B4-BE49-F238E27FC236}">
                <a16:creationId xmlns:a16="http://schemas.microsoft.com/office/drawing/2014/main" id="{6B3CB12C-42E4-2356-ABB0-16BA442010D5}"/>
              </a:ext>
            </a:extLst>
          </p:cNvPr>
          <p:cNvSpPr>
            <a:spLocks noGrp="1"/>
          </p:cNvSpPr>
          <p:nvPr>
            <p:ph type="ftr" sz="quarter" idx="5"/>
          </p:nvPr>
        </p:nvSpPr>
        <p:spPr>
          <a:xfrm>
            <a:off x="3263063" y="6936667"/>
            <a:ext cx="5705856" cy="388620"/>
          </a:xfrm>
        </p:spPr>
        <p:txBody>
          <a:bodyPr/>
          <a:lstStyle/>
          <a:p>
            <a:r>
              <a:rPr lang="en-US" dirty="0"/>
              <a:t>Grants Management-Parent and Family Engagement</a:t>
            </a:r>
          </a:p>
        </p:txBody>
      </p:sp>
      <p:sp>
        <p:nvSpPr>
          <p:cNvPr id="15" name="Slide Number Placeholder 14">
            <a:extLst>
              <a:ext uri="{FF2B5EF4-FFF2-40B4-BE49-F238E27FC236}">
                <a16:creationId xmlns:a16="http://schemas.microsoft.com/office/drawing/2014/main" id="{613C2ABF-113E-CF63-B4F2-8360EA8C97EF}"/>
              </a:ext>
            </a:extLst>
          </p:cNvPr>
          <p:cNvSpPr>
            <a:spLocks noGrp="1"/>
          </p:cNvSpPr>
          <p:nvPr>
            <p:ph type="sldNum" sz="quarter" idx="7"/>
          </p:nvPr>
        </p:nvSpPr>
        <p:spPr/>
        <p:txBody>
          <a:bodyPr/>
          <a:lstStyle/>
          <a:p>
            <a:fld id="{B6F15528-21DE-4FAA-801E-634DDDAF4B2B}" type="slidenum">
              <a:rPr lang="en-US" smtClean="0"/>
              <a:t>10</a:t>
            </a:fld>
            <a:endParaRPr lang="en-US"/>
          </a:p>
        </p:txBody>
      </p:sp>
    </p:spTree>
    <p:extLst>
      <p:ext uri="{BB962C8B-B14F-4D97-AF65-F5344CB8AC3E}">
        <p14:creationId xmlns:p14="http://schemas.microsoft.com/office/powerpoint/2010/main" val="639084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801968" cy="7772400"/>
            <a:chOff x="0" y="0"/>
            <a:chExt cx="12801968" cy="7772400"/>
          </a:xfrm>
        </p:grpSpPr>
        <p:pic>
          <p:nvPicPr>
            <p:cNvPr id="3" name="object 3"/>
            <p:cNvPicPr/>
            <p:nvPr/>
          </p:nvPicPr>
          <p:blipFill>
            <a:blip r:embed="rId2" cstate="print"/>
            <a:stretch>
              <a:fillRect/>
            </a:stretch>
          </p:blipFill>
          <p:spPr>
            <a:xfrm>
              <a:off x="0" y="0"/>
              <a:ext cx="12801600" cy="7772400"/>
            </a:xfrm>
            <a:prstGeom prst="rect">
              <a:avLst/>
            </a:prstGeom>
          </p:spPr>
        </p:pic>
        <p:pic>
          <p:nvPicPr>
            <p:cNvPr id="4" name="object 4"/>
            <p:cNvPicPr/>
            <p:nvPr/>
          </p:nvPicPr>
          <p:blipFill>
            <a:blip r:embed="rId3" cstate="print"/>
            <a:stretch>
              <a:fillRect/>
            </a:stretch>
          </p:blipFill>
          <p:spPr>
            <a:xfrm>
              <a:off x="0" y="0"/>
              <a:ext cx="12801599" cy="7772400"/>
            </a:xfrm>
            <a:prstGeom prst="rect">
              <a:avLst/>
            </a:prstGeom>
          </p:spPr>
        </p:pic>
        <p:sp>
          <p:nvSpPr>
            <p:cNvPr id="5" name="object 5"/>
            <p:cNvSpPr/>
            <p:nvPr/>
          </p:nvSpPr>
          <p:spPr>
            <a:xfrm>
              <a:off x="11247116" y="4012523"/>
              <a:ext cx="1554480" cy="1868170"/>
            </a:xfrm>
            <a:custGeom>
              <a:avLst/>
              <a:gdLst/>
              <a:ahLst/>
              <a:cxnLst/>
              <a:rect l="l" t="t" r="r" b="b"/>
              <a:pathLst>
                <a:path w="1554479" h="1868170">
                  <a:moveTo>
                    <a:pt x="1554483" y="0"/>
                  </a:moveTo>
                  <a:lnTo>
                    <a:pt x="529221" y="0"/>
                  </a:lnTo>
                  <a:lnTo>
                    <a:pt x="0" y="933958"/>
                  </a:lnTo>
                  <a:lnTo>
                    <a:pt x="529221" y="1867916"/>
                  </a:lnTo>
                  <a:lnTo>
                    <a:pt x="1554483" y="1867916"/>
                  </a:lnTo>
                  <a:lnTo>
                    <a:pt x="1554483" y="0"/>
                  </a:lnTo>
                  <a:close/>
                </a:path>
              </a:pathLst>
            </a:custGeom>
            <a:solidFill>
              <a:srgbClr val="A6CE39">
                <a:alpha val="29998"/>
              </a:srgbClr>
            </a:solidFill>
          </p:spPr>
          <p:txBody>
            <a:bodyPr wrap="square" lIns="0" tIns="0" rIns="0" bIns="0" rtlCol="0"/>
            <a:lstStyle/>
            <a:p>
              <a:endParaRPr/>
            </a:p>
          </p:txBody>
        </p:sp>
        <p:sp>
          <p:nvSpPr>
            <p:cNvPr id="6" name="object 6"/>
            <p:cNvSpPr/>
            <p:nvPr/>
          </p:nvSpPr>
          <p:spPr>
            <a:xfrm>
              <a:off x="10456114" y="2006260"/>
              <a:ext cx="2117090" cy="1868170"/>
            </a:xfrm>
            <a:custGeom>
              <a:avLst/>
              <a:gdLst/>
              <a:ahLst/>
              <a:cxnLst/>
              <a:rect l="l" t="t" r="r" b="b"/>
              <a:pathLst>
                <a:path w="2117090" h="1868170">
                  <a:moveTo>
                    <a:pt x="1587665" y="0"/>
                  </a:moveTo>
                  <a:lnTo>
                    <a:pt x="529221" y="0"/>
                  </a:lnTo>
                  <a:lnTo>
                    <a:pt x="0" y="933958"/>
                  </a:lnTo>
                  <a:lnTo>
                    <a:pt x="529221" y="1867916"/>
                  </a:lnTo>
                  <a:lnTo>
                    <a:pt x="1587665" y="1867916"/>
                  </a:lnTo>
                  <a:lnTo>
                    <a:pt x="2116886" y="933958"/>
                  </a:lnTo>
                  <a:lnTo>
                    <a:pt x="1587665" y="0"/>
                  </a:lnTo>
                  <a:close/>
                </a:path>
              </a:pathLst>
            </a:custGeom>
            <a:solidFill>
              <a:srgbClr val="5A204D">
                <a:alpha val="19999"/>
              </a:srgbClr>
            </a:solidFill>
          </p:spPr>
          <p:txBody>
            <a:bodyPr wrap="square" lIns="0" tIns="0" rIns="0" bIns="0" rtlCol="0"/>
            <a:lstStyle/>
            <a:p>
              <a:endParaRPr/>
            </a:p>
          </p:txBody>
        </p:sp>
        <p:sp>
          <p:nvSpPr>
            <p:cNvPr id="7" name="object 7"/>
            <p:cNvSpPr/>
            <p:nvPr/>
          </p:nvSpPr>
          <p:spPr>
            <a:xfrm>
              <a:off x="10917923" y="0"/>
              <a:ext cx="1884045" cy="7772400"/>
            </a:xfrm>
            <a:custGeom>
              <a:avLst/>
              <a:gdLst/>
              <a:ahLst/>
              <a:cxnLst/>
              <a:rect l="l" t="t" r="r" b="b"/>
              <a:pathLst>
                <a:path w="1884045" h="7772400">
                  <a:moveTo>
                    <a:pt x="1883664" y="6541173"/>
                  </a:moveTo>
                  <a:lnTo>
                    <a:pt x="1587665" y="6018796"/>
                  </a:lnTo>
                  <a:lnTo>
                    <a:pt x="529221" y="6018796"/>
                  </a:lnTo>
                  <a:lnTo>
                    <a:pt x="0" y="6952755"/>
                  </a:lnTo>
                  <a:lnTo>
                    <a:pt x="464451" y="7772400"/>
                  </a:lnTo>
                  <a:lnTo>
                    <a:pt x="1652435" y="7772400"/>
                  </a:lnTo>
                  <a:lnTo>
                    <a:pt x="1883664" y="7364323"/>
                  </a:lnTo>
                  <a:lnTo>
                    <a:pt x="1883664" y="6541173"/>
                  </a:lnTo>
                  <a:close/>
                </a:path>
                <a:path w="1884045" h="7772400">
                  <a:moveTo>
                    <a:pt x="1883664" y="522389"/>
                  </a:moveTo>
                  <a:lnTo>
                    <a:pt x="1587665" y="0"/>
                  </a:lnTo>
                  <a:lnTo>
                    <a:pt x="529221" y="0"/>
                  </a:lnTo>
                  <a:lnTo>
                    <a:pt x="0" y="933958"/>
                  </a:lnTo>
                  <a:lnTo>
                    <a:pt x="529221" y="1867916"/>
                  </a:lnTo>
                  <a:lnTo>
                    <a:pt x="1587665" y="1867916"/>
                  </a:lnTo>
                  <a:lnTo>
                    <a:pt x="1883664" y="1345539"/>
                  </a:lnTo>
                  <a:lnTo>
                    <a:pt x="1883664" y="522389"/>
                  </a:lnTo>
                  <a:close/>
                </a:path>
              </a:pathLst>
            </a:custGeom>
            <a:solidFill>
              <a:srgbClr val="00234B">
                <a:alpha val="29998"/>
              </a:srgbClr>
            </a:solidFill>
          </p:spPr>
          <p:txBody>
            <a:bodyPr wrap="square" lIns="0" tIns="0" rIns="0" bIns="0" rtlCol="0"/>
            <a:lstStyle/>
            <a:p>
              <a:endParaRPr/>
            </a:p>
          </p:txBody>
        </p:sp>
      </p:grpSp>
      <p:pic>
        <p:nvPicPr>
          <p:cNvPr id="8" name="Picture 7" descr="A close up of a black background&#10;&#10;Description automatically generated">
            <a:extLst>
              <a:ext uri="{FF2B5EF4-FFF2-40B4-BE49-F238E27FC236}">
                <a16:creationId xmlns:a16="http://schemas.microsoft.com/office/drawing/2014/main" id="{1CA806A3-E47F-1077-AAB4-E0546F3DE6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8" y="6489554"/>
            <a:ext cx="1282846" cy="1282846"/>
          </a:xfrm>
          <a:prstGeom prst="rect">
            <a:avLst/>
          </a:prstGeom>
        </p:spPr>
      </p:pic>
      <p:sp>
        <p:nvSpPr>
          <p:cNvPr id="9" name="Rectangle 8">
            <a:extLst>
              <a:ext uri="{FF2B5EF4-FFF2-40B4-BE49-F238E27FC236}">
                <a16:creationId xmlns:a16="http://schemas.microsoft.com/office/drawing/2014/main" id="{E42640B6-3270-F92F-4AC7-70F2C944DB7F}"/>
              </a:ext>
            </a:extLst>
          </p:cNvPr>
          <p:cNvSpPr/>
          <p:nvPr/>
        </p:nvSpPr>
        <p:spPr>
          <a:xfrm>
            <a:off x="497502" y="434197"/>
            <a:ext cx="9922919" cy="1138773"/>
          </a:xfrm>
          <a:prstGeom prst="rect">
            <a:avLst/>
          </a:prstGeom>
        </p:spPr>
        <p:txBody>
          <a:bodyPr wrap="square">
            <a:spAutoFit/>
          </a:bodyPr>
          <a:lstStyle/>
          <a:p>
            <a:pPr algn="ctr"/>
            <a:r>
              <a:rPr lang="en-US" sz="3400" dirty="0">
                <a:solidFill>
                  <a:schemeClr val="accent1">
                    <a:lumMod val="50000"/>
                  </a:schemeClr>
                </a:solidFill>
              </a:rPr>
              <a:t>How is the evaluation of the </a:t>
            </a:r>
          </a:p>
          <a:p>
            <a:pPr algn="ctr"/>
            <a:r>
              <a:rPr lang="en-US" sz="3400" dirty="0">
                <a:solidFill>
                  <a:schemeClr val="accent1">
                    <a:lumMod val="50000"/>
                  </a:schemeClr>
                </a:solidFill>
              </a:rPr>
              <a:t>Parent and Family Engagement Plan conducted?</a:t>
            </a:r>
          </a:p>
        </p:txBody>
      </p:sp>
      <p:sp>
        <p:nvSpPr>
          <p:cNvPr id="10" name="Rectangle 9">
            <a:extLst>
              <a:ext uri="{FF2B5EF4-FFF2-40B4-BE49-F238E27FC236}">
                <a16:creationId xmlns:a16="http://schemas.microsoft.com/office/drawing/2014/main" id="{0EFCEF9A-5ABD-205D-F939-2AEBD0E3CBB2}"/>
              </a:ext>
            </a:extLst>
          </p:cNvPr>
          <p:cNvSpPr/>
          <p:nvPr/>
        </p:nvSpPr>
        <p:spPr>
          <a:xfrm>
            <a:off x="914400" y="1905000"/>
            <a:ext cx="9372600" cy="4458528"/>
          </a:xfrm>
          <a:prstGeom prst="rect">
            <a:avLst/>
          </a:prstGeom>
        </p:spPr>
        <p:txBody>
          <a:bodyPr wrap="square">
            <a:spAutoFit/>
          </a:bodyPr>
          <a:lstStyle/>
          <a:p>
            <a:pPr marL="342900" lvl="0" indent="-342900">
              <a:lnSpc>
                <a:spcPct val="120000"/>
              </a:lnSpc>
              <a:spcBef>
                <a:spcPts val="0"/>
              </a:spcBef>
              <a:buFont typeface="Wingdings" panose="05000000000000000000" pitchFamily="2" charset="2"/>
              <a:buChar char="Ø"/>
            </a:pPr>
            <a:r>
              <a:rPr lang="en-US" sz="1700" dirty="0">
                <a:solidFill>
                  <a:schemeClr val="tx1"/>
                </a:solidFill>
              </a:rPr>
              <a:t>Evaluation Requirements</a:t>
            </a:r>
          </a:p>
          <a:p>
            <a:pPr marL="342900" lvl="0" indent="-342900">
              <a:lnSpc>
                <a:spcPct val="120000"/>
              </a:lnSpc>
              <a:spcBef>
                <a:spcPts val="0"/>
              </a:spcBef>
              <a:buFont typeface="Wingdings" panose="05000000000000000000" pitchFamily="2" charset="2"/>
              <a:buChar char="Ø"/>
            </a:pPr>
            <a:endParaRPr lang="en-US" sz="1700" dirty="0">
              <a:solidFill>
                <a:schemeClr val="tx1"/>
              </a:solidFill>
            </a:endParaRPr>
          </a:p>
          <a:p>
            <a:pPr marL="342900" lvl="0" indent="-342900">
              <a:lnSpc>
                <a:spcPct val="120000"/>
              </a:lnSpc>
              <a:spcBef>
                <a:spcPts val="0"/>
              </a:spcBef>
              <a:buFont typeface="Wingdings" panose="05000000000000000000" pitchFamily="2" charset="2"/>
              <a:buChar char="Ø"/>
            </a:pPr>
            <a:r>
              <a:rPr lang="en-US" sz="1700" dirty="0">
                <a:solidFill>
                  <a:schemeClr val="tx1"/>
                </a:solidFill>
              </a:rPr>
              <a:t>Annual evaluations with Title I parents/guardians</a:t>
            </a:r>
          </a:p>
          <a:p>
            <a:pPr marL="1337310" lvl="3" indent="-285750">
              <a:lnSpc>
                <a:spcPct val="120000"/>
              </a:lnSpc>
              <a:buFont typeface="Arial" panose="020B0604020202020204" pitchFamily="34" charset="0"/>
              <a:buChar char="•"/>
            </a:pPr>
            <a:r>
              <a:rPr lang="en-US" sz="1700" dirty="0">
                <a:solidFill>
                  <a:schemeClr val="tx1"/>
                </a:solidFill>
              </a:rPr>
              <a:t>Parent/guardian surveys (required)</a:t>
            </a:r>
          </a:p>
          <a:p>
            <a:pPr marL="1337310" lvl="3" indent="-285750">
              <a:lnSpc>
                <a:spcPct val="120000"/>
              </a:lnSpc>
              <a:buFont typeface="Arial" panose="020B0604020202020204" pitchFamily="34" charset="0"/>
              <a:buChar char="•"/>
            </a:pPr>
            <a:r>
              <a:rPr lang="en-US" sz="1700" dirty="0">
                <a:solidFill>
                  <a:schemeClr val="tx1"/>
                </a:solidFill>
              </a:rPr>
              <a:t>Focus groups</a:t>
            </a:r>
          </a:p>
          <a:p>
            <a:pPr marL="1337310" lvl="3" indent="-285750">
              <a:lnSpc>
                <a:spcPct val="120000"/>
              </a:lnSpc>
              <a:buFont typeface="Arial" panose="020B0604020202020204" pitchFamily="34" charset="0"/>
              <a:buChar char="•"/>
            </a:pPr>
            <a:r>
              <a:rPr lang="en-US" sz="1700" dirty="0">
                <a:solidFill>
                  <a:schemeClr val="tx1"/>
                </a:solidFill>
              </a:rPr>
              <a:t>Parent Advisory Committees</a:t>
            </a:r>
          </a:p>
          <a:p>
            <a:pPr marL="605790" lvl="1" indent="-285750">
              <a:lnSpc>
                <a:spcPct val="120000"/>
              </a:lnSpc>
              <a:spcBef>
                <a:spcPts val="0"/>
              </a:spcBef>
              <a:buFont typeface="Wingdings" panose="05000000000000000000" pitchFamily="2" charset="2"/>
              <a:buChar char="Ø"/>
            </a:pPr>
            <a:endParaRPr lang="en-US" sz="1700" dirty="0">
              <a:solidFill>
                <a:schemeClr val="tx1"/>
              </a:solidFill>
            </a:endParaRPr>
          </a:p>
          <a:p>
            <a:pPr marL="605790" lvl="1" indent="-285750">
              <a:lnSpc>
                <a:spcPct val="120000"/>
              </a:lnSpc>
              <a:spcBef>
                <a:spcPts val="0"/>
              </a:spcBef>
              <a:buFont typeface="Wingdings" panose="05000000000000000000" pitchFamily="2" charset="2"/>
              <a:buChar char="Ø"/>
            </a:pPr>
            <a:r>
              <a:rPr lang="en-US" sz="1700" dirty="0">
                <a:solidFill>
                  <a:schemeClr val="tx1"/>
                </a:solidFill>
              </a:rPr>
              <a:t>Analyze content and effectiveness of the current plan</a:t>
            </a:r>
          </a:p>
          <a:p>
            <a:pPr marL="605790" lvl="1" indent="-285750">
              <a:lnSpc>
                <a:spcPct val="120000"/>
              </a:lnSpc>
              <a:spcBef>
                <a:spcPts val="0"/>
              </a:spcBef>
              <a:buFont typeface="Wingdings" panose="05000000000000000000" pitchFamily="2" charset="2"/>
              <a:buChar char="Ø"/>
            </a:pPr>
            <a:endParaRPr lang="en-US" sz="1700" dirty="0">
              <a:solidFill>
                <a:schemeClr val="tx1"/>
              </a:solidFill>
            </a:endParaRPr>
          </a:p>
          <a:p>
            <a:pPr marL="605790" lvl="1" indent="-285750">
              <a:lnSpc>
                <a:spcPct val="120000"/>
              </a:lnSpc>
              <a:spcBef>
                <a:spcPts val="0"/>
              </a:spcBef>
              <a:buFont typeface="Wingdings" panose="05000000000000000000" pitchFamily="2" charset="2"/>
              <a:buChar char="Ø"/>
            </a:pPr>
            <a:r>
              <a:rPr lang="en-US" sz="1700" dirty="0">
                <a:solidFill>
                  <a:schemeClr val="tx1"/>
                </a:solidFill>
              </a:rPr>
              <a:t>Identify barriers to parental involvement</a:t>
            </a:r>
          </a:p>
          <a:p>
            <a:pPr marL="605790" lvl="1" indent="-285750">
              <a:lnSpc>
                <a:spcPct val="120000"/>
              </a:lnSpc>
              <a:spcBef>
                <a:spcPts val="0"/>
              </a:spcBef>
              <a:buFont typeface="Wingdings" panose="05000000000000000000" pitchFamily="2" charset="2"/>
              <a:buChar char="Ø"/>
            </a:pPr>
            <a:endParaRPr lang="en-US" sz="1700" dirty="0">
              <a:solidFill>
                <a:schemeClr val="tx1"/>
              </a:solidFill>
            </a:endParaRPr>
          </a:p>
          <a:p>
            <a:pPr marL="605790" lvl="1" indent="-285750">
              <a:lnSpc>
                <a:spcPct val="120000"/>
              </a:lnSpc>
              <a:spcBef>
                <a:spcPts val="0"/>
              </a:spcBef>
              <a:buFont typeface="Wingdings" panose="05000000000000000000" pitchFamily="2" charset="2"/>
              <a:buChar char="Ø"/>
            </a:pPr>
            <a:r>
              <a:rPr lang="en-US" sz="1700" dirty="0">
                <a:solidFill>
                  <a:schemeClr val="tx1"/>
                </a:solidFill>
              </a:rPr>
              <a:t>Data/Input may include:</a:t>
            </a:r>
          </a:p>
          <a:p>
            <a:pPr marL="1257300" lvl="2" indent="-342900">
              <a:lnSpc>
                <a:spcPct val="120000"/>
              </a:lnSpc>
              <a:buFont typeface="Arial" panose="020B0604020202020204" pitchFamily="34" charset="0"/>
              <a:buChar char="•"/>
            </a:pPr>
            <a:r>
              <a:rPr lang="en-US" sz="1700" dirty="0">
                <a:solidFill>
                  <a:schemeClr val="tx1"/>
                </a:solidFill>
              </a:rPr>
              <a:t>Process and timeline	</a:t>
            </a:r>
          </a:p>
          <a:p>
            <a:pPr marL="1257300" lvl="2" indent="-342900">
              <a:lnSpc>
                <a:spcPct val="120000"/>
              </a:lnSpc>
              <a:buFont typeface="Arial" panose="020B0604020202020204" pitchFamily="34" charset="0"/>
              <a:buChar char="•"/>
            </a:pPr>
            <a:r>
              <a:rPr lang="en-US" sz="1700" dirty="0">
                <a:solidFill>
                  <a:schemeClr val="tx1"/>
                </a:solidFill>
              </a:rPr>
              <a:t>How the evaluation helps create next year’s plan</a:t>
            </a:r>
          </a:p>
        </p:txBody>
      </p:sp>
      <p:sp>
        <p:nvSpPr>
          <p:cNvPr id="12" name="Footer Placeholder 7">
            <a:extLst>
              <a:ext uri="{FF2B5EF4-FFF2-40B4-BE49-F238E27FC236}">
                <a16:creationId xmlns:a16="http://schemas.microsoft.com/office/drawing/2014/main" id="{9507AB55-06D9-BAAD-5FE5-79C7615F96CE}"/>
              </a:ext>
            </a:extLst>
          </p:cNvPr>
          <p:cNvSpPr>
            <a:spLocks noGrp="1"/>
          </p:cNvSpPr>
          <p:nvPr>
            <p:ph type="ftr" sz="quarter" idx="5"/>
          </p:nvPr>
        </p:nvSpPr>
        <p:spPr>
          <a:xfrm>
            <a:off x="3263063" y="6936667"/>
            <a:ext cx="5705856" cy="388620"/>
          </a:xfrm>
        </p:spPr>
        <p:txBody>
          <a:bodyPr/>
          <a:lstStyle/>
          <a:p>
            <a:r>
              <a:rPr lang="en-US" dirty="0"/>
              <a:t>Grants Management-Parent and Family Engagement</a:t>
            </a:r>
          </a:p>
        </p:txBody>
      </p:sp>
      <p:sp>
        <p:nvSpPr>
          <p:cNvPr id="13" name="Slide Number Placeholder 12">
            <a:extLst>
              <a:ext uri="{FF2B5EF4-FFF2-40B4-BE49-F238E27FC236}">
                <a16:creationId xmlns:a16="http://schemas.microsoft.com/office/drawing/2014/main" id="{DDDF3594-567D-70E7-3EFB-13B0E6BF7620}"/>
              </a:ext>
            </a:extLst>
          </p:cNvPr>
          <p:cNvSpPr>
            <a:spLocks noGrp="1"/>
          </p:cNvSpPr>
          <p:nvPr>
            <p:ph type="sldNum" sz="quarter" idx="7"/>
          </p:nvPr>
        </p:nvSpPr>
        <p:spPr/>
        <p:txBody>
          <a:bodyPr/>
          <a:lstStyle/>
          <a:p>
            <a:fld id="{B6F15528-21DE-4FAA-801E-634DDDAF4B2B}" type="slidenum">
              <a:rPr lang="en-US" smtClean="0"/>
              <a:t>11</a:t>
            </a:fld>
            <a:endParaRPr lang="en-US"/>
          </a:p>
        </p:txBody>
      </p:sp>
    </p:spTree>
    <p:extLst>
      <p:ext uri="{BB962C8B-B14F-4D97-AF65-F5344CB8AC3E}">
        <p14:creationId xmlns:p14="http://schemas.microsoft.com/office/powerpoint/2010/main" val="2967652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801968" cy="7772400"/>
            <a:chOff x="0" y="0"/>
            <a:chExt cx="12801968" cy="7772400"/>
          </a:xfrm>
        </p:grpSpPr>
        <p:pic>
          <p:nvPicPr>
            <p:cNvPr id="3" name="object 3"/>
            <p:cNvPicPr/>
            <p:nvPr/>
          </p:nvPicPr>
          <p:blipFill>
            <a:blip r:embed="rId2" cstate="print"/>
            <a:stretch>
              <a:fillRect/>
            </a:stretch>
          </p:blipFill>
          <p:spPr>
            <a:xfrm>
              <a:off x="0" y="0"/>
              <a:ext cx="12801600" cy="7772400"/>
            </a:xfrm>
            <a:prstGeom prst="rect">
              <a:avLst/>
            </a:prstGeom>
          </p:spPr>
        </p:pic>
        <p:pic>
          <p:nvPicPr>
            <p:cNvPr id="4" name="object 4"/>
            <p:cNvPicPr/>
            <p:nvPr/>
          </p:nvPicPr>
          <p:blipFill>
            <a:blip r:embed="rId3" cstate="print"/>
            <a:stretch>
              <a:fillRect/>
            </a:stretch>
          </p:blipFill>
          <p:spPr>
            <a:xfrm>
              <a:off x="0" y="0"/>
              <a:ext cx="12801599" cy="7772400"/>
            </a:xfrm>
            <a:prstGeom prst="rect">
              <a:avLst/>
            </a:prstGeom>
          </p:spPr>
        </p:pic>
        <p:sp>
          <p:nvSpPr>
            <p:cNvPr id="5" name="object 5"/>
            <p:cNvSpPr/>
            <p:nvPr/>
          </p:nvSpPr>
          <p:spPr>
            <a:xfrm>
              <a:off x="11247116" y="4012523"/>
              <a:ext cx="1554480" cy="1868170"/>
            </a:xfrm>
            <a:custGeom>
              <a:avLst/>
              <a:gdLst/>
              <a:ahLst/>
              <a:cxnLst/>
              <a:rect l="l" t="t" r="r" b="b"/>
              <a:pathLst>
                <a:path w="1554479" h="1868170">
                  <a:moveTo>
                    <a:pt x="1554483" y="0"/>
                  </a:moveTo>
                  <a:lnTo>
                    <a:pt x="529221" y="0"/>
                  </a:lnTo>
                  <a:lnTo>
                    <a:pt x="0" y="933958"/>
                  </a:lnTo>
                  <a:lnTo>
                    <a:pt x="529221" y="1867916"/>
                  </a:lnTo>
                  <a:lnTo>
                    <a:pt x="1554483" y="1867916"/>
                  </a:lnTo>
                  <a:lnTo>
                    <a:pt x="1554483" y="0"/>
                  </a:lnTo>
                  <a:close/>
                </a:path>
              </a:pathLst>
            </a:custGeom>
            <a:solidFill>
              <a:srgbClr val="A6CE39">
                <a:alpha val="29998"/>
              </a:srgbClr>
            </a:solidFill>
          </p:spPr>
          <p:txBody>
            <a:bodyPr wrap="square" lIns="0" tIns="0" rIns="0" bIns="0" rtlCol="0"/>
            <a:lstStyle/>
            <a:p>
              <a:endParaRPr/>
            </a:p>
          </p:txBody>
        </p:sp>
        <p:sp>
          <p:nvSpPr>
            <p:cNvPr id="6" name="object 6"/>
            <p:cNvSpPr/>
            <p:nvPr/>
          </p:nvSpPr>
          <p:spPr>
            <a:xfrm>
              <a:off x="10456114" y="2006260"/>
              <a:ext cx="2117090" cy="1868170"/>
            </a:xfrm>
            <a:custGeom>
              <a:avLst/>
              <a:gdLst/>
              <a:ahLst/>
              <a:cxnLst/>
              <a:rect l="l" t="t" r="r" b="b"/>
              <a:pathLst>
                <a:path w="2117090" h="1868170">
                  <a:moveTo>
                    <a:pt x="1587665" y="0"/>
                  </a:moveTo>
                  <a:lnTo>
                    <a:pt x="529221" y="0"/>
                  </a:lnTo>
                  <a:lnTo>
                    <a:pt x="0" y="933958"/>
                  </a:lnTo>
                  <a:lnTo>
                    <a:pt x="529221" y="1867916"/>
                  </a:lnTo>
                  <a:lnTo>
                    <a:pt x="1587665" y="1867916"/>
                  </a:lnTo>
                  <a:lnTo>
                    <a:pt x="2116886" y="933958"/>
                  </a:lnTo>
                  <a:lnTo>
                    <a:pt x="1587665" y="0"/>
                  </a:lnTo>
                  <a:close/>
                </a:path>
              </a:pathLst>
            </a:custGeom>
            <a:solidFill>
              <a:srgbClr val="5A204D">
                <a:alpha val="19999"/>
              </a:srgbClr>
            </a:solidFill>
          </p:spPr>
          <p:txBody>
            <a:bodyPr wrap="square" lIns="0" tIns="0" rIns="0" bIns="0" rtlCol="0"/>
            <a:lstStyle/>
            <a:p>
              <a:endParaRPr/>
            </a:p>
          </p:txBody>
        </p:sp>
        <p:sp>
          <p:nvSpPr>
            <p:cNvPr id="7" name="object 7"/>
            <p:cNvSpPr/>
            <p:nvPr/>
          </p:nvSpPr>
          <p:spPr>
            <a:xfrm>
              <a:off x="10917923" y="0"/>
              <a:ext cx="1884045" cy="7772400"/>
            </a:xfrm>
            <a:custGeom>
              <a:avLst/>
              <a:gdLst/>
              <a:ahLst/>
              <a:cxnLst/>
              <a:rect l="l" t="t" r="r" b="b"/>
              <a:pathLst>
                <a:path w="1884045" h="7772400">
                  <a:moveTo>
                    <a:pt x="1883664" y="6541173"/>
                  </a:moveTo>
                  <a:lnTo>
                    <a:pt x="1587665" y="6018796"/>
                  </a:lnTo>
                  <a:lnTo>
                    <a:pt x="529221" y="6018796"/>
                  </a:lnTo>
                  <a:lnTo>
                    <a:pt x="0" y="6952755"/>
                  </a:lnTo>
                  <a:lnTo>
                    <a:pt x="464451" y="7772400"/>
                  </a:lnTo>
                  <a:lnTo>
                    <a:pt x="1652435" y="7772400"/>
                  </a:lnTo>
                  <a:lnTo>
                    <a:pt x="1883664" y="7364323"/>
                  </a:lnTo>
                  <a:lnTo>
                    <a:pt x="1883664" y="6541173"/>
                  </a:lnTo>
                  <a:close/>
                </a:path>
                <a:path w="1884045" h="7772400">
                  <a:moveTo>
                    <a:pt x="1883664" y="522389"/>
                  </a:moveTo>
                  <a:lnTo>
                    <a:pt x="1587665" y="0"/>
                  </a:lnTo>
                  <a:lnTo>
                    <a:pt x="529221" y="0"/>
                  </a:lnTo>
                  <a:lnTo>
                    <a:pt x="0" y="933958"/>
                  </a:lnTo>
                  <a:lnTo>
                    <a:pt x="529221" y="1867916"/>
                  </a:lnTo>
                  <a:lnTo>
                    <a:pt x="1587665" y="1867916"/>
                  </a:lnTo>
                  <a:lnTo>
                    <a:pt x="1883664" y="1345539"/>
                  </a:lnTo>
                  <a:lnTo>
                    <a:pt x="1883664" y="522389"/>
                  </a:lnTo>
                  <a:close/>
                </a:path>
              </a:pathLst>
            </a:custGeom>
            <a:solidFill>
              <a:srgbClr val="00234B">
                <a:alpha val="29998"/>
              </a:srgbClr>
            </a:solidFill>
          </p:spPr>
          <p:txBody>
            <a:bodyPr wrap="square" lIns="0" tIns="0" rIns="0" bIns="0" rtlCol="0"/>
            <a:lstStyle/>
            <a:p>
              <a:endParaRPr/>
            </a:p>
          </p:txBody>
        </p:sp>
      </p:grpSp>
      <p:pic>
        <p:nvPicPr>
          <p:cNvPr id="8" name="Picture 7" descr="A close up of a black background&#10;&#10;Description automatically generated">
            <a:extLst>
              <a:ext uri="{FF2B5EF4-FFF2-40B4-BE49-F238E27FC236}">
                <a16:creationId xmlns:a16="http://schemas.microsoft.com/office/drawing/2014/main" id="{0365BBF1-C527-F392-1471-1DF50456B6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8" y="6489554"/>
            <a:ext cx="1282846" cy="1282846"/>
          </a:xfrm>
          <a:prstGeom prst="rect">
            <a:avLst/>
          </a:prstGeom>
        </p:spPr>
      </p:pic>
      <p:sp>
        <p:nvSpPr>
          <p:cNvPr id="9" name="Rectangle 8">
            <a:extLst>
              <a:ext uri="{FF2B5EF4-FFF2-40B4-BE49-F238E27FC236}">
                <a16:creationId xmlns:a16="http://schemas.microsoft.com/office/drawing/2014/main" id="{CF46E898-04FC-7272-CB8B-4C389365D9F8}"/>
              </a:ext>
            </a:extLst>
          </p:cNvPr>
          <p:cNvSpPr/>
          <p:nvPr/>
        </p:nvSpPr>
        <p:spPr>
          <a:xfrm>
            <a:off x="1288354" y="331124"/>
            <a:ext cx="9319985" cy="707886"/>
          </a:xfrm>
          <a:prstGeom prst="rect">
            <a:avLst/>
          </a:prstGeom>
        </p:spPr>
        <p:txBody>
          <a:bodyPr wrap="square">
            <a:spAutoFit/>
          </a:bodyPr>
          <a:lstStyle/>
          <a:p>
            <a:pPr algn="ctr"/>
            <a:r>
              <a:rPr lang="en-US" sz="4000" dirty="0">
                <a:solidFill>
                  <a:schemeClr val="accent1">
                    <a:lumMod val="50000"/>
                  </a:schemeClr>
                </a:solidFill>
              </a:rPr>
              <a:t>What is the School-Parent Compact?</a:t>
            </a:r>
          </a:p>
        </p:txBody>
      </p:sp>
      <p:sp>
        <p:nvSpPr>
          <p:cNvPr id="10" name="Rectangle 9">
            <a:extLst>
              <a:ext uri="{FF2B5EF4-FFF2-40B4-BE49-F238E27FC236}">
                <a16:creationId xmlns:a16="http://schemas.microsoft.com/office/drawing/2014/main" id="{9494F05C-1D19-55DD-F776-8671A64D223A}"/>
              </a:ext>
            </a:extLst>
          </p:cNvPr>
          <p:cNvSpPr/>
          <p:nvPr/>
        </p:nvSpPr>
        <p:spPr>
          <a:xfrm>
            <a:off x="982597" y="1125482"/>
            <a:ext cx="9448800" cy="1905073"/>
          </a:xfrm>
          <a:prstGeom prst="rect">
            <a:avLst/>
          </a:prstGeom>
        </p:spPr>
        <p:txBody>
          <a:bodyPr wrap="square">
            <a:spAutoFit/>
          </a:bodyPr>
          <a:lstStyle/>
          <a:p>
            <a:pPr marL="342900" indent="-342900" fontAlgn="auto">
              <a:lnSpc>
                <a:spcPct val="120000"/>
              </a:lnSpc>
              <a:spcBef>
                <a:spcPts val="0"/>
              </a:spcBef>
              <a:spcAft>
                <a:spcPts val="0"/>
              </a:spcAft>
              <a:buFont typeface="Wingdings" panose="05000000000000000000" pitchFamily="2" charset="2"/>
              <a:buChar char="Ø"/>
            </a:pPr>
            <a:r>
              <a:rPr lang="en-US" sz="2000" dirty="0">
                <a:solidFill>
                  <a:schemeClr val="tx1"/>
                </a:solidFill>
              </a:rPr>
              <a:t>The Compact is a commitment from the school, the parent, and the student to share in the responsibility for improved academic achievement. </a:t>
            </a:r>
          </a:p>
          <a:p>
            <a:pPr marL="342900" indent="-342900">
              <a:lnSpc>
                <a:spcPct val="120000"/>
              </a:lnSpc>
              <a:buFont typeface="Wingdings" panose="05000000000000000000" pitchFamily="2" charset="2"/>
              <a:buChar char="Ø"/>
            </a:pPr>
            <a:endParaRPr lang="en-US" sz="2000" dirty="0">
              <a:solidFill>
                <a:schemeClr val="tx1"/>
              </a:solidFill>
            </a:endParaRPr>
          </a:p>
          <a:p>
            <a:pPr marL="342900" lvl="0" indent="-342900">
              <a:lnSpc>
                <a:spcPct val="120000"/>
              </a:lnSpc>
              <a:spcBef>
                <a:spcPts val="0"/>
              </a:spcBef>
              <a:buFont typeface="Wingdings" panose="05000000000000000000" pitchFamily="2" charset="2"/>
              <a:buChar char="Ø"/>
            </a:pPr>
            <a:r>
              <a:rPr lang="en-US" sz="2000" dirty="0">
                <a:solidFill>
                  <a:schemeClr val="tx1"/>
                </a:solidFill>
              </a:rPr>
              <a:t>Title I parents/guardians have a right to be involved in the development of the School-Parent Compact.</a:t>
            </a:r>
          </a:p>
        </p:txBody>
      </p:sp>
      <p:pic>
        <p:nvPicPr>
          <p:cNvPr id="11" name="Picture 10" descr="A close-up of a document&#10;&#10;Description automatically generated with medium confidence">
            <a:extLst>
              <a:ext uri="{FF2B5EF4-FFF2-40B4-BE49-F238E27FC236}">
                <a16:creationId xmlns:a16="http://schemas.microsoft.com/office/drawing/2014/main" id="{97836AA8-FD99-F3D3-2F0E-CBD0AE995F23}"/>
              </a:ext>
            </a:extLst>
          </p:cNvPr>
          <p:cNvPicPr>
            <a:picLocks noChangeAspect="1"/>
          </p:cNvPicPr>
          <p:nvPr/>
        </p:nvPicPr>
        <p:blipFill rotWithShape="1">
          <a:blip r:embed="rId5">
            <a:extLst>
              <a:ext uri="{28A0092B-C50C-407E-A947-70E740481C1C}">
                <a14:useLocalDpi xmlns:a14="http://schemas.microsoft.com/office/drawing/2010/main" val="0"/>
              </a:ext>
            </a:extLst>
          </a:blip>
          <a:srcRect l="3039" t="2073" r="1773" b="1973"/>
          <a:stretch/>
        </p:blipFill>
        <p:spPr>
          <a:xfrm>
            <a:off x="4114800" y="3030555"/>
            <a:ext cx="2969083" cy="3704041"/>
          </a:xfrm>
          <a:prstGeom prst="rect">
            <a:avLst/>
          </a:prstGeom>
        </p:spPr>
      </p:pic>
      <p:sp>
        <p:nvSpPr>
          <p:cNvPr id="13" name="Footer Placeholder 7">
            <a:extLst>
              <a:ext uri="{FF2B5EF4-FFF2-40B4-BE49-F238E27FC236}">
                <a16:creationId xmlns:a16="http://schemas.microsoft.com/office/drawing/2014/main" id="{5F4D4F16-3C64-F34F-A65F-C49A698D4659}"/>
              </a:ext>
            </a:extLst>
          </p:cNvPr>
          <p:cNvSpPr>
            <a:spLocks noGrp="1"/>
          </p:cNvSpPr>
          <p:nvPr>
            <p:ph type="ftr" sz="quarter" idx="5"/>
          </p:nvPr>
        </p:nvSpPr>
        <p:spPr>
          <a:xfrm>
            <a:off x="3263063" y="6936667"/>
            <a:ext cx="5705856" cy="388620"/>
          </a:xfrm>
        </p:spPr>
        <p:txBody>
          <a:bodyPr/>
          <a:lstStyle/>
          <a:p>
            <a:r>
              <a:rPr lang="en-US" dirty="0"/>
              <a:t>Grants Management-Parent and Family Engagement</a:t>
            </a:r>
          </a:p>
        </p:txBody>
      </p:sp>
      <p:sp>
        <p:nvSpPr>
          <p:cNvPr id="14" name="Slide Number Placeholder 13">
            <a:extLst>
              <a:ext uri="{FF2B5EF4-FFF2-40B4-BE49-F238E27FC236}">
                <a16:creationId xmlns:a16="http://schemas.microsoft.com/office/drawing/2014/main" id="{F7A666F0-8639-5F9C-FCD9-DAA5117592B9}"/>
              </a:ext>
            </a:extLst>
          </p:cNvPr>
          <p:cNvSpPr>
            <a:spLocks noGrp="1"/>
          </p:cNvSpPr>
          <p:nvPr>
            <p:ph type="sldNum" sz="quarter" idx="7"/>
          </p:nvPr>
        </p:nvSpPr>
        <p:spPr/>
        <p:txBody>
          <a:bodyPr/>
          <a:lstStyle/>
          <a:p>
            <a:fld id="{B6F15528-21DE-4FAA-801E-634DDDAF4B2B}" type="slidenum">
              <a:rPr lang="en-US" smtClean="0"/>
              <a:t>12</a:t>
            </a:fld>
            <a:endParaRPr lang="en-US"/>
          </a:p>
        </p:txBody>
      </p:sp>
    </p:spTree>
    <p:extLst>
      <p:ext uri="{BB962C8B-B14F-4D97-AF65-F5344CB8AC3E}">
        <p14:creationId xmlns:p14="http://schemas.microsoft.com/office/powerpoint/2010/main" val="3162203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801968" cy="7772400"/>
            <a:chOff x="0" y="0"/>
            <a:chExt cx="12801968" cy="7772400"/>
          </a:xfrm>
        </p:grpSpPr>
        <p:pic>
          <p:nvPicPr>
            <p:cNvPr id="3" name="object 3"/>
            <p:cNvPicPr/>
            <p:nvPr/>
          </p:nvPicPr>
          <p:blipFill>
            <a:blip r:embed="rId2" cstate="print"/>
            <a:stretch>
              <a:fillRect/>
            </a:stretch>
          </p:blipFill>
          <p:spPr>
            <a:xfrm>
              <a:off x="0" y="0"/>
              <a:ext cx="12801600" cy="7772400"/>
            </a:xfrm>
            <a:prstGeom prst="rect">
              <a:avLst/>
            </a:prstGeom>
          </p:spPr>
        </p:pic>
        <p:pic>
          <p:nvPicPr>
            <p:cNvPr id="4" name="object 4"/>
            <p:cNvPicPr/>
            <p:nvPr/>
          </p:nvPicPr>
          <p:blipFill>
            <a:blip r:embed="rId3" cstate="print"/>
            <a:stretch>
              <a:fillRect/>
            </a:stretch>
          </p:blipFill>
          <p:spPr>
            <a:xfrm>
              <a:off x="0" y="0"/>
              <a:ext cx="12801599" cy="7772400"/>
            </a:xfrm>
            <a:prstGeom prst="rect">
              <a:avLst/>
            </a:prstGeom>
          </p:spPr>
        </p:pic>
        <p:sp>
          <p:nvSpPr>
            <p:cNvPr id="5" name="object 5"/>
            <p:cNvSpPr/>
            <p:nvPr/>
          </p:nvSpPr>
          <p:spPr>
            <a:xfrm>
              <a:off x="11247116" y="4012523"/>
              <a:ext cx="1554480" cy="1868170"/>
            </a:xfrm>
            <a:custGeom>
              <a:avLst/>
              <a:gdLst/>
              <a:ahLst/>
              <a:cxnLst/>
              <a:rect l="l" t="t" r="r" b="b"/>
              <a:pathLst>
                <a:path w="1554479" h="1868170">
                  <a:moveTo>
                    <a:pt x="1554483" y="0"/>
                  </a:moveTo>
                  <a:lnTo>
                    <a:pt x="529221" y="0"/>
                  </a:lnTo>
                  <a:lnTo>
                    <a:pt x="0" y="933958"/>
                  </a:lnTo>
                  <a:lnTo>
                    <a:pt x="529221" y="1867916"/>
                  </a:lnTo>
                  <a:lnTo>
                    <a:pt x="1554483" y="1867916"/>
                  </a:lnTo>
                  <a:lnTo>
                    <a:pt x="1554483" y="0"/>
                  </a:lnTo>
                  <a:close/>
                </a:path>
              </a:pathLst>
            </a:custGeom>
            <a:solidFill>
              <a:srgbClr val="A6CE39">
                <a:alpha val="29998"/>
              </a:srgbClr>
            </a:solidFill>
          </p:spPr>
          <p:txBody>
            <a:bodyPr wrap="square" lIns="0" tIns="0" rIns="0" bIns="0" rtlCol="0"/>
            <a:lstStyle/>
            <a:p>
              <a:endParaRPr/>
            </a:p>
          </p:txBody>
        </p:sp>
        <p:sp>
          <p:nvSpPr>
            <p:cNvPr id="6" name="object 6"/>
            <p:cNvSpPr/>
            <p:nvPr/>
          </p:nvSpPr>
          <p:spPr>
            <a:xfrm>
              <a:off x="10456114" y="2006260"/>
              <a:ext cx="2117090" cy="1868170"/>
            </a:xfrm>
            <a:custGeom>
              <a:avLst/>
              <a:gdLst/>
              <a:ahLst/>
              <a:cxnLst/>
              <a:rect l="l" t="t" r="r" b="b"/>
              <a:pathLst>
                <a:path w="2117090" h="1868170">
                  <a:moveTo>
                    <a:pt x="1587665" y="0"/>
                  </a:moveTo>
                  <a:lnTo>
                    <a:pt x="529221" y="0"/>
                  </a:lnTo>
                  <a:lnTo>
                    <a:pt x="0" y="933958"/>
                  </a:lnTo>
                  <a:lnTo>
                    <a:pt x="529221" y="1867916"/>
                  </a:lnTo>
                  <a:lnTo>
                    <a:pt x="1587665" y="1867916"/>
                  </a:lnTo>
                  <a:lnTo>
                    <a:pt x="2116886" y="933958"/>
                  </a:lnTo>
                  <a:lnTo>
                    <a:pt x="1587665" y="0"/>
                  </a:lnTo>
                  <a:close/>
                </a:path>
              </a:pathLst>
            </a:custGeom>
            <a:solidFill>
              <a:srgbClr val="5A204D">
                <a:alpha val="19999"/>
              </a:srgbClr>
            </a:solidFill>
          </p:spPr>
          <p:txBody>
            <a:bodyPr wrap="square" lIns="0" tIns="0" rIns="0" bIns="0" rtlCol="0"/>
            <a:lstStyle/>
            <a:p>
              <a:endParaRPr/>
            </a:p>
          </p:txBody>
        </p:sp>
        <p:sp>
          <p:nvSpPr>
            <p:cNvPr id="7" name="object 7"/>
            <p:cNvSpPr/>
            <p:nvPr/>
          </p:nvSpPr>
          <p:spPr>
            <a:xfrm>
              <a:off x="10917923" y="0"/>
              <a:ext cx="1884045" cy="7772400"/>
            </a:xfrm>
            <a:custGeom>
              <a:avLst/>
              <a:gdLst/>
              <a:ahLst/>
              <a:cxnLst/>
              <a:rect l="l" t="t" r="r" b="b"/>
              <a:pathLst>
                <a:path w="1884045" h="7772400">
                  <a:moveTo>
                    <a:pt x="1883664" y="6541173"/>
                  </a:moveTo>
                  <a:lnTo>
                    <a:pt x="1587665" y="6018796"/>
                  </a:lnTo>
                  <a:lnTo>
                    <a:pt x="529221" y="6018796"/>
                  </a:lnTo>
                  <a:lnTo>
                    <a:pt x="0" y="6952755"/>
                  </a:lnTo>
                  <a:lnTo>
                    <a:pt x="464451" y="7772400"/>
                  </a:lnTo>
                  <a:lnTo>
                    <a:pt x="1652435" y="7772400"/>
                  </a:lnTo>
                  <a:lnTo>
                    <a:pt x="1883664" y="7364323"/>
                  </a:lnTo>
                  <a:lnTo>
                    <a:pt x="1883664" y="6541173"/>
                  </a:lnTo>
                  <a:close/>
                </a:path>
                <a:path w="1884045" h="7772400">
                  <a:moveTo>
                    <a:pt x="1883664" y="522389"/>
                  </a:moveTo>
                  <a:lnTo>
                    <a:pt x="1587665" y="0"/>
                  </a:lnTo>
                  <a:lnTo>
                    <a:pt x="529221" y="0"/>
                  </a:lnTo>
                  <a:lnTo>
                    <a:pt x="0" y="933958"/>
                  </a:lnTo>
                  <a:lnTo>
                    <a:pt x="529221" y="1867916"/>
                  </a:lnTo>
                  <a:lnTo>
                    <a:pt x="1587665" y="1867916"/>
                  </a:lnTo>
                  <a:lnTo>
                    <a:pt x="1883664" y="1345539"/>
                  </a:lnTo>
                  <a:lnTo>
                    <a:pt x="1883664" y="522389"/>
                  </a:lnTo>
                  <a:close/>
                </a:path>
              </a:pathLst>
            </a:custGeom>
            <a:solidFill>
              <a:srgbClr val="00234B">
                <a:alpha val="29998"/>
              </a:srgbClr>
            </a:solidFill>
          </p:spPr>
          <p:txBody>
            <a:bodyPr wrap="square" lIns="0" tIns="0" rIns="0" bIns="0" rtlCol="0"/>
            <a:lstStyle/>
            <a:p>
              <a:endParaRPr/>
            </a:p>
          </p:txBody>
        </p:sp>
      </p:grpSp>
      <p:pic>
        <p:nvPicPr>
          <p:cNvPr id="8" name="Picture 7" descr="A close up of a black background&#10;&#10;Description automatically generated">
            <a:extLst>
              <a:ext uri="{FF2B5EF4-FFF2-40B4-BE49-F238E27FC236}">
                <a16:creationId xmlns:a16="http://schemas.microsoft.com/office/drawing/2014/main" id="{F166BE69-0F55-D4CC-E326-BE0569ECB4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8" y="6489554"/>
            <a:ext cx="1282846" cy="1282846"/>
          </a:xfrm>
          <a:prstGeom prst="rect">
            <a:avLst/>
          </a:prstGeom>
        </p:spPr>
      </p:pic>
      <p:sp>
        <p:nvSpPr>
          <p:cNvPr id="9" name="Rectangle 8">
            <a:extLst>
              <a:ext uri="{FF2B5EF4-FFF2-40B4-BE49-F238E27FC236}">
                <a16:creationId xmlns:a16="http://schemas.microsoft.com/office/drawing/2014/main" id="{B13A50DA-DC7C-1412-FC60-4106D0FD4167}"/>
              </a:ext>
            </a:extLst>
          </p:cNvPr>
          <p:cNvSpPr/>
          <p:nvPr/>
        </p:nvSpPr>
        <p:spPr>
          <a:xfrm>
            <a:off x="13855" y="447113"/>
            <a:ext cx="10917923" cy="553998"/>
          </a:xfrm>
          <a:prstGeom prst="rect">
            <a:avLst/>
          </a:prstGeom>
        </p:spPr>
        <p:txBody>
          <a:bodyPr wrap="square">
            <a:spAutoFit/>
          </a:bodyPr>
          <a:lstStyle/>
          <a:p>
            <a:r>
              <a:rPr lang="en-US" sz="3000" b="1" dirty="0">
                <a:solidFill>
                  <a:schemeClr val="tx1"/>
                </a:solidFill>
              </a:rPr>
              <a:t>What are the Standards my child is expected to achieve?</a:t>
            </a:r>
            <a:endParaRPr lang="en-US" sz="3000" dirty="0">
              <a:solidFill>
                <a:schemeClr val="tx1"/>
              </a:solidFill>
            </a:endParaRPr>
          </a:p>
        </p:txBody>
      </p:sp>
      <p:sp>
        <p:nvSpPr>
          <p:cNvPr id="10" name="Rectangle 9">
            <a:extLst>
              <a:ext uri="{FF2B5EF4-FFF2-40B4-BE49-F238E27FC236}">
                <a16:creationId xmlns:a16="http://schemas.microsoft.com/office/drawing/2014/main" id="{73E50135-931A-B1D7-CF2C-62EB6C25D58F}"/>
              </a:ext>
            </a:extLst>
          </p:cNvPr>
          <p:cNvSpPr/>
          <p:nvPr/>
        </p:nvSpPr>
        <p:spPr>
          <a:xfrm>
            <a:off x="916929" y="1295875"/>
            <a:ext cx="9448801" cy="4715393"/>
          </a:xfrm>
          <a:prstGeom prst="rect">
            <a:avLst/>
          </a:prstGeom>
        </p:spPr>
        <p:txBody>
          <a:bodyPr wrap="square">
            <a:spAutoFit/>
          </a:bodyPr>
          <a:lstStyle/>
          <a:p>
            <a:pPr marL="285750" indent="-285750">
              <a:lnSpc>
                <a:spcPct val="120000"/>
              </a:lnSpc>
              <a:buFont typeface="Wingdings" panose="05000000000000000000" pitchFamily="2" charset="2"/>
              <a:buChar char="Ø"/>
            </a:pPr>
            <a:r>
              <a:rPr lang="en-US" dirty="0">
                <a:solidFill>
                  <a:schemeClr val="tx1"/>
                </a:solidFill>
              </a:rPr>
              <a:t>State of Florida adopted the ELA Florida’s B.E.S.T. Standards K-12 and Mathematics Florida Standards </a:t>
            </a:r>
          </a:p>
          <a:p>
            <a:pPr marL="285750" indent="-285750">
              <a:lnSpc>
                <a:spcPct val="120000"/>
              </a:lnSpc>
              <a:buFont typeface="Wingdings" panose="05000000000000000000" pitchFamily="2" charset="2"/>
              <a:buChar char="Ø"/>
            </a:pPr>
            <a:endParaRPr lang="en-US" dirty="0">
              <a:solidFill>
                <a:schemeClr val="tx1"/>
              </a:solidFill>
            </a:endParaRPr>
          </a:p>
          <a:p>
            <a:pPr marL="285750" indent="-285750" fontAlgn="auto">
              <a:lnSpc>
                <a:spcPct val="120000"/>
              </a:lnSpc>
              <a:spcBef>
                <a:spcPts val="0"/>
              </a:spcBef>
              <a:spcAft>
                <a:spcPts val="0"/>
              </a:spcAft>
              <a:buFont typeface="Wingdings" panose="05000000000000000000" pitchFamily="2" charset="2"/>
              <a:buChar char="Ø"/>
            </a:pPr>
            <a:r>
              <a:rPr lang="en-US" dirty="0">
                <a:solidFill>
                  <a:schemeClr val="tx1"/>
                </a:solidFill>
              </a:rPr>
              <a:t>The Mathematics B.E.S.T. standards provide clear educational standards while allowing local districts and schools the flexibility needed to deliver quality instruction in the classroom. </a:t>
            </a:r>
          </a:p>
          <a:p>
            <a:pPr marL="285750" indent="-285750">
              <a:lnSpc>
                <a:spcPct val="120000"/>
              </a:lnSpc>
              <a:buFont typeface="Wingdings" panose="05000000000000000000" pitchFamily="2" charset="2"/>
              <a:buChar char="Ø"/>
            </a:pPr>
            <a:endParaRPr lang="en-US" dirty="0">
              <a:solidFill>
                <a:schemeClr val="tx1"/>
              </a:solidFill>
            </a:endParaRPr>
          </a:p>
          <a:p>
            <a:pPr marL="285750" indent="-285750" fontAlgn="auto">
              <a:lnSpc>
                <a:spcPct val="120000"/>
              </a:lnSpc>
              <a:spcBef>
                <a:spcPts val="0"/>
              </a:spcBef>
              <a:spcAft>
                <a:spcPts val="0"/>
              </a:spcAft>
              <a:buFont typeface="Wingdings" panose="05000000000000000000" pitchFamily="2" charset="2"/>
              <a:buChar char="Ø"/>
            </a:pPr>
            <a:r>
              <a:rPr lang="en-US" dirty="0">
                <a:solidFill>
                  <a:schemeClr val="tx1"/>
                </a:solidFill>
              </a:rPr>
              <a:t>The standards (which are not to be confused with curriculum or instruction) are designed to ensure all students, regardless of demographics, graduate high school prepared to enter college or the workforce. </a:t>
            </a:r>
          </a:p>
          <a:p>
            <a:pPr marL="285750" indent="-285750">
              <a:lnSpc>
                <a:spcPct val="120000"/>
              </a:lnSpc>
              <a:buFont typeface="Wingdings" panose="05000000000000000000" pitchFamily="2" charset="2"/>
              <a:buChar char="Ø"/>
            </a:pPr>
            <a:endParaRPr lang="en-US" dirty="0">
              <a:solidFill>
                <a:schemeClr val="tx1"/>
              </a:solidFill>
            </a:endParaRPr>
          </a:p>
          <a:p>
            <a:pPr marL="285750" indent="-285750" fontAlgn="auto">
              <a:lnSpc>
                <a:spcPct val="120000"/>
              </a:lnSpc>
              <a:spcBef>
                <a:spcPts val="0"/>
              </a:spcBef>
              <a:spcAft>
                <a:spcPts val="0"/>
              </a:spcAft>
              <a:buFont typeface="Wingdings" panose="05000000000000000000" pitchFamily="2" charset="2"/>
              <a:buChar char="Ø"/>
            </a:pPr>
            <a:r>
              <a:rPr lang="en-US" dirty="0">
                <a:solidFill>
                  <a:schemeClr val="tx1"/>
                </a:solidFill>
              </a:rPr>
              <a:t>The standards are internationally benchmarked and provide our students with an edge in the global jobs market by ensuring mastery of knowledge and skills needed to perform today's high-skill, high-wage occupations. </a:t>
            </a:r>
          </a:p>
        </p:txBody>
      </p:sp>
      <p:sp>
        <p:nvSpPr>
          <p:cNvPr id="12" name="Footer Placeholder 7">
            <a:extLst>
              <a:ext uri="{FF2B5EF4-FFF2-40B4-BE49-F238E27FC236}">
                <a16:creationId xmlns:a16="http://schemas.microsoft.com/office/drawing/2014/main" id="{2BCA1B92-506B-0A0D-A522-FA3709E2E66A}"/>
              </a:ext>
            </a:extLst>
          </p:cNvPr>
          <p:cNvSpPr>
            <a:spLocks noGrp="1"/>
          </p:cNvSpPr>
          <p:nvPr>
            <p:ph type="ftr" sz="quarter" idx="5"/>
          </p:nvPr>
        </p:nvSpPr>
        <p:spPr>
          <a:xfrm>
            <a:off x="3263063" y="6936667"/>
            <a:ext cx="5705856" cy="388620"/>
          </a:xfrm>
        </p:spPr>
        <p:txBody>
          <a:bodyPr/>
          <a:lstStyle/>
          <a:p>
            <a:r>
              <a:rPr lang="en-US" dirty="0"/>
              <a:t>Grants Management-Parent and Family Engagement</a:t>
            </a:r>
          </a:p>
        </p:txBody>
      </p:sp>
      <p:sp>
        <p:nvSpPr>
          <p:cNvPr id="13" name="Slide Number Placeholder 12">
            <a:extLst>
              <a:ext uri="{FF2B5EF4-FFF2-40B4-BE49-F238E27FC236}">
                <a16:creationId xmlns:a16="http://schemas.microsoft.com/office/drawing/2014/main" id="{D5034B6B-3E20-D067-9EB9-BD4F950D33EC}"/>
              </a:ext>
            </a:extLst>
          </p:cNvPr>
          <p:cNvSpPr>
            <a:spLocks noGrp="1"/>
          </p:cNvSpPr>
          <p:nvPr>
            <p:ph type="sldNum" sz="quarter" idx="7"/>
          </p:nvPr>
        </p:nvSpPr>
        <p:spPr/>
        <p:txBody>
          <a:bodyPr/>
          <a:lstStyle/>
          <a:p>
            <a:fld id="{B6F15528-21DE-4FAA-801E-634DDDAF4B2B}" type="slidenum">
              <a:rPr lang="en-US" smtClean="0"/>
              <a:t>13</a:t>
            </a:fld>
            <a:endParaRPr lang="en-US"/>
          </a:p>
        </p:txBody>
      </p:sp>
    </p:spTree>
    <p:extLst>
      <p:ext uri="{BB962C8B-B14F-4D97-AF65-F5344CB8AC3E}">
        <p14:creationId xmlns:p14="http://schemas.microsoft.com/office/powerpoint/2010/main" val="1533563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801968" cy="7772400"/>
            <a:chOff x="0" y="0"/>
            <a:chExt cx="12801968" cy="7772400"/>
          </a:xfrm>
        </p:grpSpPr>
        <p:pic>
          <p:nvPicPr>
            <p:cNvPr id="3" name="object 3"/>
            <p:cNvPicPr/>
            <p:nvPr/>
          </p:nvPicPr>
          <p:blipFill>
            <a:blip r:embed="rId2" cstate="print"/>
            <a:stretch>
              <a:fillRect/>
            </a:stretch>
          </p:blipFill>
          <p:spPr>
            <a:xfrm>
              <a:off x="0" y="0"/>
              <a:ext cx="12801600" cy="7772400"/>
            </a:xfrm>
            <a:prstGeom prst="rect">
              <a:avLst/>
            </a:prstGeom>
          </p:spPr>
        </p:pic>
        <p:pic>
          <p:nvPicPr>
            <p:cNvPr id="4" name="object 4"/>
            <p:cNvPicPr/>
            <p:nvPr/>
          </p:nvPicPr>
          <p:blipFill>
            <a:blip r:embed="rId3" cstate="print"/>
            <a:stretch>
              <a:fillRect/>
            </a:stretch>
          </p:blipFill>
          <p:spPr>
            <a:xfrm>
              <a:off x="0" y="0"/>
              <a:ext cx="12801599" cy="7772400"/>
            </a:xfrm>
            <a:prstGeom prst="rect">
              <a:avLst/>
            </a:prstGeom>
          </p:spPr>
        </p:pic>
        <p:sp>
          <p:nvSpPr>
            <p:cNvPr id="5" name="object 5"/>
            <p:cNvSpPr/>
            <p:nvPr/>
          </p:nvSpPr>
          <p:spPr>
            <a:xfrm>
              <a:off x="11247116" y="4012523"/>
              <a:ext cx="1554480" cy="1868170"/>
            </a:xfrm>
            <a:custGeom>
              <a:avLst/>
              <a:gdLst/>
              <a:ahLst/>
              <a:cxnLst/>
              <a:rect l="l" t="t" r="r" b="b"/>
              <a:pathLst>
                <a:path w="1554479" h="1868170">
                  <a:moveTo>
                    <a:pt x="1554483" y="0"/>
                  </a:moveTo>
                  <a:lnTo>
                    <a:pt x="529221" y="0"/>
                  </a:lnTo>
                  <a:lnTo>
                    <a:pt x="0" y="933958"/>
                  </a:lnTo>
                  <a:lnTo>
                    <a:pt x="529221" y="1867916"/>
                  </a:lnTo>
                  <a:lnTo>
                    <a:pt x="1554483" y="1867916"/>
                  </a:lnTo>
                  <a:lnTo>
                    <a:pt x="1554483" y="0"/>
                  </a:lnTo>
                  <a:close/>
                </a:path>
              </a:pathLst>
            </a:custGeom>
            <a:solidFill>
              <a:srgbClr val="A6CE39">
                <a:alpha val="29998"/>
              </a:srgbClr>
            </a:solidFill>
          </p:spPr>
          <p:txBody>
            <a:bodyPr wrap="square" lIns="0" tIns="0" rIns="0" bIns="0" rtlCol="0"/>
            <a:lstStyle/>
            <a:p>
              <a:endParaRPr/>
            </a:p>
          </p:txBody>
        </p:sp>
        <p:sp>
          <p:nvSpPr>
            <p:cNvPr id="6" name="object 6"/>
            <p:cNvSpPr/>
            <p:nvPr/>
          </p:nvSpPr>
          <p:spPr>
            <a:xfrm>
              <a:off x="10456114" y="2006260"/>
              <a:ext cx="2117090" cy="1868170"/>
            </a:xfrm>
            <a:custGeom>
              <a:avLst/>
              <a:gdLst/>
              <a:ahLst/>
              <a:cxnLst/>
              <a:rect l="l" t="t" r="r" b="b"/>
              <a:pathLst>
                <a:path w="2117090" h="1868170">
                  <a:moveTo>
                    <a:pt x="1587665" y="0"/>
                  </a:moveTo>
                  <a:lnTo>
                    <a:pt x="529221" y="0"/>
                  </a:lnTo>
                  <a:lnTo>
                    <a:pt x="0" y="933958"/>
                  </a:lnTo>
                  <a:lnTo>
                    <a:pt x="529221" y="1867916"/>
                  </a:lnTo>
                  <a:lnTo>
                    <a:pt x="1587665" y="1867916"/>
                  </a:lnTo>
                  <a:lnTo>
                    <a:pt x="2116886" y="933958"/>
                  </a:lnTo>
                  <a:lnTo>
                    <a:pt x="1587665" y="0"/>
                  </a:lnTo>
                  <a:close/>
                </a:path>
              </a:pathLst>
            </a:custGeom>
            <a:solidFill>
              <a:srgbClr val="5A204D">
                <a:alpha val="19999"/>
              </a:srgbClr>
            </a:solidFill>
          </p:spPr>
          <p:txBody>
            <a:bodyPr wrap="square" lIns="0" tIns="0" rIns="0" bIns="0" rtlCol="0"/>
            <a:lstStyle/>
            <a:p>
              <a:endParaRPr/>
            </a:p>
          </p:txBody>
        </p:sp>
        <p:sp>
          <p:nvSpPr>
            <p:cNvPr id="7" name="object 7"/>
            <p:cNvSpPr/>
            <p:nvPr/>
          </p:nvSpPr>
          <p:spPr>
            <a:xfrm>
              <a:off x="10917923" y="0"/>
              <a:ext cx="1884045" cy="7772400"/>
            </a:xfrm>
            <a:custGeom>
              <a:avLst/>
              <a:gdLst/>
              <a:ahLst/>
              <a:cxnLst/>
              <a:rect l="l" t="t" r="r" b="b"/>
              <a:pathLst>
                <a:path w="1884045" h="7772400">
                  <a:moveTo>
                    <a:pt x="1883664" y="6541173"/>
                  </a:moveTo>
                  <a:lnTo>
                    <a:pt x="1587665" y="6018796"/>
                  </a:lnTo>
                  <a:lnTo>
                    <a:pt x="529221" y="6018796"/>
                  </a:lnTo>
                  <a:lnTo>
                    <a:pt x="0" y="6952755"/>
                  </a:lnTo>
                  <a:lnTo>
                    <a:pt x="464451" y="7772400"/>
                  </a:lnTo>
                  <a:lnTo>
                    <a:pt x="1652435" y="7772400"/>
                  </a:lnTo>
                  <a:lnTo>
                    <a:pt x="1883664" y="7364323"/>
                  </a:lnTo>
                  <a:lnTo>
                    <a:pt x="1883664" y="6541173"/>
                  </a:lnTo>
                  <a:close/>
                </a:path>
                <a:path w="1884045" h="7772400">
                  <a:moveTo>
                    <a:pt x="1883664" y="522389"/>
                  </a:moveTo>
                  <a:lnTo>
                    <a:pt x="1587665" y="0"/>
                  </a:lnTo>
                  <a:lnTo>
                    <a:pt x="529221" y="0"/>
                  </a:lnTo>
                  <a:lnTo>
                    <a:pt x="0" y="933958"/>
                  </a:lnTo>
                  <a:lnTo>
                    <a:pt x="529221" y="1867916"/>
                  </a:lnTo>
                  <a:lnTo>
                    <a:pt x="1587665" y="1867916"/>
                  </a:lnTo>
                  <a:lnTo>
                    <a:pt x="1883664" y="1345539"/>
                  </a:lnTo>
                  <a:lnTo>
                    <a:pt x="1883664" y="522389"/>
                  </a:lnTo>
                  <a:close/>
                </a:path>
              </a:pathLst>
            </a:custGeom>
            <a:solidFill>
              <a:srgbClr val="00234B">
                <a:alpha val="29998"/>
              </a:srgbClr>
            </a:solidFill>
          </p:spPr>
          <p:txBody>
            <a:bodyPr wrap="square" lIns="0" tIns="0" rIns="0" bIns="0" rtlCol="0"/>
            <a:lstStyle/>
            <a:p>
              <a:endParaRPr/>
            </a:p>
          </p:txBody>
        </p:sp>
      </p:grpSp>
      <p:pic>
        <p:nvPicPr>
          <p:cNvPr id="8" name="Picture 7" descr="A close up of a black background&#10;&#10;Description automatically generated">
            <a:extLst>
              <a:ext uri="{FF2B5EF4-FFF2-40B4-BE49-F238E27FC236}">
                <a16:creationId xmlns:a16="http://schemas.microsoft.com/office/drawing/2014/main" id="{90EBBF75-B6AF-E4A3-FC49-FA4E7FAB00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8" y="6489554"/>
            <a:ext cx="1282846" cy="1282846"/>
          </a:xfrm>
          <a:prstGeom prst="rect">
            <a:avLst/>
          </a:prstGeom>
        </p:spPr>
      </p:pic>
      <p:sp>
        <p:nvSpPr>
          <p:cNvPr id="9" name="Rectangle 8">
            <a:extLst>
              <a:ext uri="{FF2B5EF4-FFF2-40B4-BE49-F238E27FC236}">
                <a16:creationId xmlns:a16="http://schemas.microsoft.com/office/drawing/2014/main" id="{AAC2531A-53BB-CA87-63F8-624F66C603D4}"/>
              </a:ext>
            </a:extLst>
          </p:cNvPr>
          <p:cNvSpPr/>
          <p:nvPr/>
        </p:nvSpPr>
        <p:spPr>
          <a:xfrm>
            <a:off x="2335335" y="346163"/>
            <a:ext cx="6633584" cy="707886"/>
          </a:xfrm>
          <a:prstGeom prst="rect">
            <a:avLst/>
          </a:prstGeom>
        </p:spPr>
        <p:txBody>
          <a:bodyPr wrap="square">
            <a:spAutoFit/>
          </a:bodyPr>
          <a:lstStyle/>
          <a:p>
            <a:pPr algn="ctr"/>
            <a:r>
              <a:rPr lang="en-US" sz="4000" b="1" dirty="0">
                <a:solidFill>
                  <a:schemeClr val="tx1"/>
                </a:solidFill>
              </a:rPr>
              <a:t>What is my child learning?</a:t>
            </a:r>
            <a:endParaRPr lang="en-US" sz="4000" dirty="0">
              <a:solidFill>
                <a:schemeClr val="tx1"/>
              </a:solidFill>
            </a:endParaRPr>
          </a:p>
        </p:txBody>
      </p:sp>
      <p:graphicFrame>
        <p:nvGraphicFramePr>
          <p:cNvPr id="11" name="Table 10">
            <a:extLst>
              <a:ext uri="{FF2B5EF4-FFF2-40B4-BE49-F238E27FC236}">
                <a16:creationId xmlns:a16="http://schemas.microsoft.com/office/drawing/2014/main" id="{C2EF46C7-AC9C-7A4C-D62A-656B19BB3E9D}"/>
              </a:ext>
            </a:extLst>
          </p:cNvPr>
          <p:cNvGraphicFramePr>
            <a:graphicFrameLocks noGrp="1"/>
          </p:cNvGraphicFramePr>
          <p:nvPr>
            <p:extLst>
              <p:ext uri="{D42A27DB-BD31-4B8C-83A1-F6EECF244321}">
                <p14:modId xmlns:p14="http://schemas.microsoft.com/office/powerpoint/2010/main" val="501627701"/>
              </p:ext>
            </p:extLst>
          </p:nvPr>
        </p:nvGraphicFramePr>
        <p:xfrm>
          <a:off x="914400" y="1402122"/>
          <a:ext cx="9377118" cy="3931880"/>
        </p:xfrm>
        <a:graphic>
          <a:graphicData uri="http://schemas.openxmlformats.org/drawingml/2006/table">
            <a:tbl>
              <a:tblPr/>
              <a:tblGrid>
                <a:gridCol w="2682406">
                  <a:extLst>
                    <a:ext uri="{9D8B030D-6E8A-4147-A177-3AD203B41FA5}">
                      <a16:colId xmlns:a16="http://schemas.microsoft.com/office/drawing/2014/main" val="634871886"/>
                    </a:ext>
                  </a:extLst>
                </a:gridCol>
                <a:gridCol w="2927289">
                  <a:extLst>
                    <a:ext uri="{9D8B030D-6E8A-4147-A177-3AD203B41FA5}">
                      <a16:colId xmlns:a16="http://schemas.microsoft.com/office/drawing/2014/main" val="1082970125"/>
                    </a:ext>
                  </a:extLst>
                </a:gridCol>
                <a:gridCol w="3767423">
                  <a:extLst>
                    <a:ext uri="{9D8B030D-6E8A-4147-A177-3AD203B41FA5}">
                      <a16:colId xmlns:a16="http://schemas.microsoft.com/office/drawing/2014/main" val="3850739781"/>
                    </a:ext>
                  </a:extLst>
                </a:gridCol>
              </a:tblGrid>
              <a:tr h="625891">
                <a:tc>
                  <a:txBody>
                    <a:bodyPr/>
                    <a:lstStyle/>
                    <a:p>
                      <a:pPr algn="ctr" fontAlgn="ctr"/>
                      <a:r>
                        <a:rPr lang="en-US" sz="1100" b="1" i="0" u="none" strike="noStrike" dirty="0">
                          <a:solidFill>
                            <a:srgbClr val="000000"/>
                          </a:solidFill>
                          <a:effectLst/>
                          <a:latin typeface="Aptos Narrow" panose="020B0004020202020204" pitchFamily="34" charset="0"/>
                        </a:rPr>
                        <a:t>SUBJECT</a:t>
                      </a:r>
                    </a:p>
                  </a:txBody>
                  <a:tcPr marL="9525" marR="9525" marT="9525" anchor="ctr">
                    <a:lnL>
                      <a:noFill/>
                    </a:lnL>
                    <a:lnR>
                      <a:noFill/>
                    </a:lnR>
                    <a:lnT>
                      <a:noFill/>
                    </a:lnT>
                    <a:lnB>
                      <a:noFill/>
                    </a:lnB>
                    <a:solidFill>
                      <a:srgbClr val="4EA72E"/>
                    </a:solidFill>
                  </a:tcPr>
                </a:tc>
                <a:tc>
                  <a:txBody>
                    <a:bodyPr/>
                    <a:lstStyle/>
                    <a:p>
                      <a:pPr algn="ctr" fontAlgn="ctr"/>
                      <a:r>
                        <a:rPr lang="en-US" sz="1100" b="1" i="0" u="none" strike="noStrike">
                          <a:solidFill>
                            <a:srgbClr val="000000"/>
                          </a:solidFill>
                          <a:effectLst/>
                          <a:latin typeface="Aptos Narrow" panose="020B0004020202020204" pitchFamily="34" charset="0"/>
                        </a:rPr>
                        <a:t>PUBLISHER</a:t>
                      </a:r>
                    </a:p>
                  </a:txBody>
                  <a:tcPr marL="9525" marR="9525" marT="9525" anchor="ctr">
                    <a:lnL>
                      <a:noFill/>
                    </a:lnL>
                    <a:lnR>
                      <a:noFill/>
                    </a:lnR>
                    <a:lnT>
                      <a:noFill/>
                    </a:lnT>
                    <a:lnB>
                      <a:noFill/>
                    </a:lnB>
                    <a:solidFill>
                      <a:srgbClr val="4EA72E"/>
                    </a:solidFill>
                  </a:tcPr>
                </a:tc>
                <a:tc>
                  <a:txBody>
                    <a:bodyPr/>
                    <a:lstStyle/>
                    <a:p>
                      <a:pPr algn="ctr" fontAlgn="ctr"/>
                      <a:r>
                        <a:rPr lang="en-US" sz="1100" b="1" i="0" u="none" strike="noStrike">
                          <a:solidFill>
                            <a:srgbClr val="000000"/>
                          </a:solidFill>
                          <a:effectLst/>
                          <a:latin typeface="Aptos Narrow" panose="020B0004020202020204" pitchFamily="34" charset="0"/>
                        </a:rPr>
                        <a:t>TEXTBOOK</a:t>
                      </a:r>
                    </a:p>
                  </a:txBody>
                  <a:tcPr marL="9525" marR="9525" marT="9525" anchor="ctr">
                    <a:lnL>
                      <a:noFill/>
                    </a:lnL>
                    <a:lnR>
                      <a:noFill/>
                    </a:lnR>
                    <a:lnT>
                      <a:noFill/>
                    </a:lnT>
                    <a:lnB>
                      <a:noFill/>
                    </a:lnB>
                    <a:solidFill>
                      <a:srgbClr val="4EA72E"/>
                    </a:solidFill>
                  </a:tcPr>
                </a:tc>
                <a:extLst>
                  <a:ext uri="{0D108BD9-81ED-4DB2-BD59-A6C34878D82A}">
                    <a16:rowId xmlns:a16="http://schemas.microsoft.com/office/drawing/2014/main" val="341716100"/>
                  </a:ext>
                </a:extLst>
              </a:tr>
              <a:tr h="802425">
                <a:tc>
                  <a:txBody>
                    <a:bodyPr/>
                    <a:lstStyle/>
                    <a:p>
                      <a:pPr algn="ctr" fontAlgn="ctr"/>
                      <a:r>
                        <a:rPr lang="en-US" sz="1100" b="0" i="0" u="none" strike="noStrike">
                          <a:solidFill>
                            <a:srgbClr val="000000"/>
                          </a:solidFill>
                          <a:effectLst/>
                          <a:latin typeface="Aptos Narrow" panose="020B0004020202020204" pitchFamily="34" charset="0"/>
                        </a:rPr>
                        <a:t>Reading</a:t>
                      </a:r>
                    </a:p>
                  </a:txBody>
                  <a:tcPr marL="9525" marR="9525" marT="9525" anchor="ctr">
                    <a:lnL>
                      <a:noFill/>
                    </a:lnL>
                    <a:lnR>
                      <a:noFill/>
                    </a:lnR>
                    <a:lnT>
                      <a:noFill/>
                    </a:lnT>
                    <a:lnB>
                      <a:noFill/>
                    </a:lnB>
                    <a:solidFill>
                      <a:srgbClr val="DAF2D0"/>
                    </a:solidFill>
                  </a:tcPr>
                </a:tc>
                <a:tc>
                  <a:txBody>
                    <a:bodyPr/>
                    <a:lstStyle/>
                    <a:p>
                      <a:pPr algn="ctr" fontAlgn="ctr"/>
                      <a:r>
                        <a:rPr lang="en-US" sz="1100" b="0" i="0" u="none" strike="noStrike">
                          <a:solidFill>
                            <a:srgbClr val="000000"/>
                          </a:solidFill>
                          <a:effectLst/>
                          <a:latin typeface="Aptos Narrow" panose="020B0004020202020204" pitchFamily="34" charset="0"/>
                        </a:rPr>
                        <a:t>McGraw Hill </a:t>
                      </a:r>
                    </a:p>
                  </a:txBody>
                  <a:tcPr marL="9525" marR="9525" marT="9525" anchor="ctr">
                    <a:lnL>
                      <a:noFill/>
                    </a:lnL>
                    <a:lnR>
                      <a:noFill/>
                    </a:lnR>
                    <a:lnT>
                      <a:noFill/>
                    </a:lnT>
                    <a:lnB>
                      <a:noFill/>
                    </a:lnB>
                    <a:solidFill>
                      <a:srgbClr val="DAF2D0"/>
                    </a:solidFill>
                  </a:tcPr>
                </a:tc>
                <a:tc>
                  <a:txBody>
                    <a:bodyPr/>
                    <a:lstStyle/>
                    <a:p>
                      <a:pPr algn="ctr" fontAlgn="ctr"/>
                      <a:r>
                        <a:rPr lang="en-US" sz="1100" b="0" i="0" u="none" strike="noStrike">
                          <a:solidFill>
                            <a:srgbClr val="000000"/>
                          </a:solidFill>
                          <a:effectLst/>
                          <a:latin typeface="Aptos Narrow" panose="020B0004020202020204" pitchFamily="34" charset="0"/>
                        </a:rPr>
                        <a:t>Florida Wonders 2023 Edition</a:t>
                      </a:r>
                    </a:p>
                  </a:txBody>
                  <a:tcPr marL="9525" marR="9525" marT="9525" anchor="ctr">
                    <a:lnL>
                      <a:noFill/>
                    </a:lnL>
                    <a:lnR>
                      <a:noFill/>
                    </a:lnR>
                    <a:lnT>
                      <a:noFill/>
                    </a:lnT>
                    <a:lnB>
                      <a:noFill/>
                    </a:lnB>
                    <a:solidFill>
                      <a:srgbClr val="DAF2D0"/>
                    </a:solidFill>
                  </a:tcPr>
                </a:tc>
                <a:extLst>
                  <a:ext uri="{0D108BD9-81ED-4DB2-BD59-A6C34878D82A}">
                    <a16:rowId xmlns:a16="http://schemas.microsoft.com/office/drawing/2014/main" val="1626646977"/>
                  </a:ext>
                </a:extLst>
              </a:tr>
              <a:tr h="625891">
                <a:tc>
                  <a:txBody>
                    <a:bodyPr/>
                    <a:lstStyle/>
                    <a:p>
                      <a:pPr algn="ctr" fontAlgn="ctr"/>
                      <a:r>
                        <a:rPr lang="en-US" sz="1100" b="0" i="0" u="none" strike="noStrike">
                          <a:solidFill>
                            <a:srgbClr val="000000"/>
                          </a:solidFill>
                          <a:effectLst/>
                          <a:latin typeface="Aptos Narrow" panose="020B0004020202020204" pitchFamily="34" charset="0"/>
                        </a:rPr>
                        <a:t>Math</a:t>
                      </a:r>
                    </a:p>
                  </a:txBody>
                  <a:tcPr marL="9525" marR="9525" marT="9525" anchor="ctr">
                    <a:lnL>
                      <a:noFill/>
                    </a:lnL>
                    <a:lnR>
                      <a:noFill/>
                    </a:lnR>
                    <a:lnT>
                      <a:noFill/>
                    </a:lnT>
                    <a:lnB>
                      <a:noFill/>
                    </a:lnB>
                    <a:noFill/>
                  </a:tcPr>
                </a:tc>
                <a:tc>
                  <a:txBody>
                    <a:bodyPr/>
                    <a:lstStyle/>
                    <a:p>
                      <a:pPr algn="ctr" fontAlgn="ctr"/>
                      <a:r>
                        <a:rPr lang="en-US" sz="1100" b="0" i="0" u="none" strike="noStrike">
                          <a:solidFill>
                            <a:srgbClr val="000000"/>
                          </a:solidFill>
                          <a:effectLst/>
                          <a:latin typeface="Aptos Narrow" panose="020B0004020202020204" pitchFamily="34" charset="0"/>
                        </a:rPr>
                        <a:t>McGraw Hill </a:t>
                      </a:r>
                    </a:p>
                  </a:txBody>
                  <a:tcPr marL="9525" marR="9525" marT="9525" anchor="ctr">
                    <a:lnL>
                      <a:noFill/>
                    </a:lnL>
                    <a:lnR>
                      <a:noFill/>
                    </a:lnR>
                    <a:lnT>
                      <a:noFill/>
                    </a:lnT>
                    <a:lnB>
                      <a:noFill/>
                    </a:lnB>
                    <a:noFill/>
                  </a:tcPr>
                </a:tc>
                <a:tc>
                  <a:txBody>
                    <a:bodyPr/>
                    <a:lstStyle/>
                    <a:p>
                      <a:pPr algn="ctr" fontAlgn="ctr"/>
                      <a:r>
                        <a:rPr lang="en-US" sz="1100" b="0" i="0" u="none" strike="noStrike">
                          <a:solidFill>
                            <a:srgbClr val="000000"/>
                          </a:solidFill>
                          <a:effectLst/>
                          <a:latin typeface="Aptos Narrow" panose="020B0004020202020204" pitchFamily="34" charset="0"/>
                        </a:rPr>
                        <a:t>Florida Reveal Math 2023 /1st Edition</a:t>
                      </a:r>
                    </a:p>
                  </a:txBody>
                  <a:tcPr marL="9525" marR="9525" marT="9525" anchor="ctr">
                    <a:lnL>
                      <a:noFill/>
                    </a:lnL>
                    <a:lnR>
                      <a:noFill/>
                    </a:lnR>
                    <a:lnT>
                      <a:noFill/>
                    </a:lnT>
                    <a:lnB>
                      <a:noFill/>
                    </a:lnB>
                    <a:noFill/>
                  </a:tcPr>
                </a:tc>
                <a:extLst>
                  <a:ext uri="{0D108BD9-81ED-4DB2-BD59-A6C34878D82A}">
                    <a16:rowId xmlns:a16="http://schemas.microsoft.com/office/drawing/2014/main" val="360203195"/>
                  </a:ext>
                </a:extLst>
              </a:tr>
              <a:tr h="625891">
                <a:tc>
                  <a:txBody>
                    <a:bodyPr/>
                    <a:lstStyle/>
                    <a:p>
                      <a:pPr algn="ctr" fontAlgn="ctr"/>
                      <a:endParaRPr lang="en-US" sz="1100" b="0" i="0" u="none" strike="noStrike">
                        <a:solidFill>
                          <a:srgbClr val="000000"/>
                        </a:solidFill>
                        <a:effectLst/>
                        <a:latin typeface="Aptos Narrow" panose="020B0004020202020204" pitchFamily="34" charset="0"/>
                      </a:endParaRPr>
                    </a:p>
                  </a:txBody>
                  <a:tcPr marL="9525" marR="9525" marT="9525" anchor="ctr">
                    <a:lnL>
                      <a:noFill/>
                    </a:lnL>
                    <a:lnR>
                      <a:noFill/>
                    </a:lnR>
                    <a:lnT>
                      <a:noFill/>
                    </a:lnT>
                    <a:lnB>
                      <a:noFill/>
                    </a:lnB>
                    <a:solidFill>
                      <a:srgbClr val="DAF2D0"/>
                    </a:solidFill>
                  </a:tcPr>
                </a:tc>
                <a:tc>
                  <a:txBody>
                    <a:bodyPr/>
                    <a:lstStyle/>
                    <a:p>
                      <a:pPr algn="ctr" fontAlgn="ctr"/>
                      <a:endParaRPr lang="en-US" sz="1100" b="0" i="0" u="none" strike="noStrike">
                        <a:solidFill>
                          <a:srgbClr val="000000"/>
                        </a:solidFill>
                        <a:effectLst/>
                        <a:latin typeface="Aptos Narrow" panose="020B0004020202020204" pitchFamily="34" charset="0"/>
                      </a:endParaRPr>
                    </a:p>
                  </a:txBody>
                  <a:tcPr marL="9525" marR="9525" marT="9525" anchor="ctr">
                    <a:lnL>
                      <a:noFill/>
                    </a:lnL>
                    <a:lnR>
                      <a:noFill/>
                    </a:lnR>
                    <a:lnT>
                      <a:noFill/>
                    </a:lnT>
                    <a:lnB>
                      <a:noFill/>
                    </a:lnB>
                    <a:solidFill>
                      <a:srgbClr val="DAF2D0"/>
                    </a:solidFill>
                  </a:tcPr>
                </a:tc>
                <a:tc>
                  <a:txBody>
                    <a:bodyPr/>
                    <a:lstStyle/>
                    <a:p>
                      <a:pPr algn="ctr" fontAlgn="ctr"/>
                      <a:endParaRPr lang="en-US" sz="1100" b="0" i="0" u="none" strike="noStrike">
                        <a:solidFill>
                          <a:srgbClr val="000000"/>
                        </a:solidFill>
                        <a:effectLst/>
                        <a:latin typeface="Aptos Narrow" panose="020B0004020202020204" pitchFamily="34" charset="0"/>
                      </a:endParaRPr>
                    </a:p>
                  </a:txBody>
                  <a:tcPr marL="9525" marR="9525" marT="9525" anchor="ctr">
                    <a:lnL>
                      <a:noFill/>
                    </a:lnL>
                    <a:lnR>
                      <a:noFill/>
                    </a:lnR>
                    <a:lnT>
                      <a:noFill/>
                    </a:lnT>
                    <a:lnB>
                      <a:noFill/>
                    </a:lnB>
                    <a:solidFill>
                      <a:srgbClr val="DAF2D0"/>
                    </a:solidFill>
                  </a:tcPr>
                </a:tc>
                <a:extLst>
                  <a:ext uri="{0D108BD9-81ED-4DB2-BD59-A6C34878D82A}">
                    <a16:rowId xmlns:a16="http://schemas.microsoft.com/office/drawing/2014/main" val="2174226635"/>
                  </a:ext>
                </a:extLst>
              </a:tr>
              <a:tr h="625891">
                <a:tc>
                  <a:txBody>
                    <a:bodyPr/>
                    <a:lstStyle/>
                    <a:p>
                      <a:pPr algn="ctr" fontAlgn="ctr"/>
                      <a:r>
                        <a:rPr lang="en-US" sz="1100" b="0" i="0" u="none" strike="noStrike">
                          <a:solidFill>
                            <a:srgbClr val="000000"/>
                          </a:solidFill>
                          <a:effectLst/>
                          <a:latin typeface="Aptos Narrow" panose="020B0004020202020204" pitchFamily="34" charset="0"/>
                        </a:rPr>
                        <a:t>Social Studies</a:t>
                      </a:r>
                    </a:p>
                  </a:txBody>
                  <a:tcPr marL="9525" marR="9525" marT="9525" anchor="ctr">
                    <a:lnL>
                      <a:noFill/>
                    </a:lnL>
                    <a:lnR>
                      <a:noFill/>
                    </a:lnR>
                    <a:lnT>
                      <a:noFill/>
                    </a:lnT>
                    <a:lnB>
                      <a:noFill/>
                    </a:lnB>
                    <a:noFill/>
                  </a:tcPr>
                </a:tc>
                <a:tc>
                  <a:txBody>
                    <a:bodyPr/>
                    <a:lstStyle/>
                    <a:p>
                      <a:pPr algn="ctr" fontAlgn="ctr"/>
                      <a:r>
                        <a:rPr lang="en-US" sz="1100" b="0" i="0" u="none" strike="noStrike" dirty="0">
                          <a:solidFill>
                            <a:srgbClr val="000000"/>
                          </a:solidFill>
                          <a:effectLst/>
                          <a:latin typeface="Aptos Narrow" panose="020B0004020202020204" pitchFamily="34" charset="0"/>
                        </a:rPr>
                        <a:t>McGraw Hill </a:t>
                      </a:r>
                    </a:p>
                  </a:txBody>
                  <a:tcPr marL="9525" marR="9525" marT="9525" anchor="ctr">
                    <a:lnL>
                      <a:noFill/>
                    </a:lnL>
                    <a:lnR>
                      <a:noFill/>
                    </a:lnR>
                    <a:lnT>
                      <a:noFill/>
                    </a:lnT>
                    <a:lnB>
                      <a:noFill/>
                    </a:lnB>
                    <a:noFill/>
                  </a:tcPr>
                </a:tc>
                <a:tc>
                  <a:txBody>
                    <a:bodyPr/>
                    <a:lstStyle/>
                    <a:p>
                      <a:pPr algn="ctr" fontAlgn="ctr"/>
                      <a:r>
                        <a:rPr lang="en-US" sz="1100" b="0" i="0" u="none" strike="noStrike">
                          <a:solidFill>
                            <a:srgbClr val="000000"/>
                          </a:solidFill>
                          <a:effectLst/>
                          <a:latin typeface="Aptos Narrow" panose="020B0004020202020204" pitchFamily="34" charset="0"/>
                        </a:rPr>
                        <a:t>Florida Networks Social Studies 2018 Edition</a:t>
                      </a:r>
                    </a:p>
                  </a:txBody>
                  <a:tcPr marL="9525" marR="9525" marT="9525" anchor="ctr">
                    <a:lnL>
                      <a:noFill/>
                    </a:lnL>
                    <a:lnR>
                      <a:noFill/>
                    </a:lnR>
                    <a:lnT>
                      <a:noFill/>
                    </a:lnT>
                    <a:lnB>
                      <a:noFill/>
                    </a:lnB>
                    <a:noFill/>
                  </a:tcPr>
                </a:tc>
                <a:extLst>
                  <a:ext uri="{0D108BD9-81ED-4DB2-BD59-A6C34878D82A}">
                    <a16:rowId xmlns:a16="http://schemas.microsoft.com/office/drawing/2014/main" val="547238913"/>
                  </a:ext>
                </a:extLst>
              </a:tr>
              <a:tr h="625891">
                <a:tc>
                  <a:txBody>
                    <a:bodyPr/>
                    <a:lstStyle/>
                    <a:p>
                      <a:pPr algn="ctr" fontAlgn="ctr"/>
                      <a:r>
                        <a:rPr lang="en-US" sz="1100" b="0" i="0" u="none" strike="noStrike">
                          <a:solidFill>
                            <a:srgbClr val="000000"/>
                          </a:solidFill>
                          <a:effectLst/>
                          <a:latin typeface="Aptos Narrow" panose="020B0004020202020204" pitchFamily="34" charset="0"/>
                        </a:rPr>
                        <a:t>Science</a:t>
                      </a:r>
                    </a:p>
                  </a:txBody>
                  <a:tcPr marL="9525" marR="9525" marT="9525" anchor="ctr">
                    <a:lnL>
                      <a:noFill/>
                    </a:lnL>
                    <a:lnR>
                      <a:noFill/>
                    </a:lnR>
                    <a:lnT>
                      <a:noFill/>
                    </a:lnT>
                    <a:lnB>
                      <a:noFill/>
                    </a:lnB>
                    <a:solidFill>
                      <a:srgbClr val="DAF2D0"/>
                    </a:solidFill>
                  </a:tcPr>
                </a:tc>
                <a:tc>
                  <a:txBody>
                    <a:bodyPr/>
                    <a:lstStyle/>
                    <a:p>
                      <a:pPr algn="ctr" fontAlgn="ctr"/>
                      <a:r>
                        <a:rPr lang="en-US" sz="1100" b="0" i="0" u="none" strike="noStrike">
                          <a:solidFill>
                            <a:srgbClr val="000000"/>
                          </a:solidFill>
                          <a:effectLst/>
                          <a:latin typeface="Aptos Narrow" panose="020B0004020202020204" pitchFamily="34" charset="0"/>
                        </a:rPr>
                        <a:t>Pearson / Savvas </a:t>
                      </a:r>
                    </a:p>
                  </a:txBody>
                  <a:tcPr marL="9525" marR="9525" marT="9525" anchor="ctr">
                    <a:lnL>
                      <a:noFill/>
                    </a:lnL>
                    <a:lnR>
                      <a:noFill/>
                    </a:lnR>
                    <a:lnT>
                      <a:noFill/>
                    </a:lnT>
                    <a:lnB>
                      <a:noFill/>
                    </a:lnB>
                    <a:solidFill>
                      <a:srgbClr val="DAF2D0"/>
                    </a:solidFill>
                  </a:tcPr>
                </a:tc>
                <a:tc>
                  <a:txBody>
                    <a:bodyPr/>
                    <a:lstStyle/>
                    <a:p>
                      <a:pPr algn="ctr" fontAlgn="ctr"/>
                      <a:r>
                        <a:rPr lang="en-US" sz="1100" b="0" i="0" u="none" strike="noStrike" dirty="0" err="1">
                          <a:solidFill>
                            <a:srgbClr val="000000"/>
                          </a:solidFill>
                          <a:effectLst/>
                          <a:latin typeface="Aptos Narrow" panose="020B0004020202020204" pitchFamily="34" charset="0"/>
                        </a:rPr>
                        <a:t>Savvas</a:t>
                      </a:r>
                      <a:r>
                        <a:rPr lang="en-US" sz="1100" b="0" i="0" u="none" strike="noStrike" dirty="0">
                          <a:solidFill>
                            <a:srgbClr val="000000"/>
                          </a:solidFill>
                          <a:effectLst/>
                          <a:latin typeface="Aptos Narrow" panose="020B0004020202020204" pitchFamily="34" charset="0"/>
                        </a:rPr>
                        <a:t> Elevate Discovery Experience (supplemental)</a:t>
                      </a:r>
                    </a:p>
                  </a:txBody>
                  <a:tcPr marL="9525" marR="9525" marT="9525" anchor="ctr">
                    <a:lnL>
                      <a:noFill/>
                    </a:lnL>
                    <a:lnR>
                      <a:noFill/>
                    </a:lnR>
                    <a:lnT>
                      <a:noFill/>
                    </a:lnT>
                    <a:lnB>
                      <a:noFill/>
                    </a:lnB>
                    <a:solidFill>
                      <a:srgbClr val="DAF2D0"/>
                    </a:solidFill>
                  </a:tcPr>
                </a:tc>
                <a:extLst>
                  <a:ext uri="{0D108BD9-81ED-4DB2-BD59-A6C34878D82A}">
                    <a16:rowId xmlns:a16="http://schemas.microsoft.com/office/drawing/2014/main" val="747442920"/>
                  </a:ext>
                </a:extLst>
              </a:tr>
            </a:tbl>
          </a:graphicData>
        </a:graphic>
      </p:graphicFrame>
      <p:sp>
        <p:nvSpPr>
          <p:cNvPr id="12" name="Footer Placeholder 7">
            <a:extLst>
              <a:ext uri="{FF2B5EF4-FFF2-40B4-BE49-F238E27FC236}">
                <a16:creationId xmlns:a16="http://schemas.microsoft.com/office/drawing/2014/main" id="{F3D31B8C-6E7B-B510-EC96-B42AEDFD3209}"/>
              </a:ext>
            </a:extLst>
          </p:cNvPr>
          <p:cNvSpPr>
            <a:spLocks noGrp="1"/>
          </p:cNvSpPr>
          <p:nvPr>
            <p:ph type="ftr" sz="quarter" idx="5"/>
          </p:nvPr>
        </p:nvSpPr>
        <p:spPr>
          <a:xfrm>
            <a:off x="3263063" y="6936667"/>
            <a:ext cx="5705856" cy="388620"/>
          </a:xfrm>
        </p:spPr>
        <p:txBody>
          <a:bodyPr/>
          <a:lstStyle/>
          <a:p>
            <a:r>
              <a:rPr lang="en-US" dirty="0"/>
              <a:t>Grants Management-Parent and Family Engagement</a:t>
            </a:r>
          </a:p>
        </p:txBody>
      </p:sp>
      <p:sp>
        <p:nvSpPr>
          <p:cNvPr id="13" name="Slide Number Placeholder 12">
            <a:extLst>
              <a:ext uri="{FF2B5EF4-FFF2-40B4-BE49-F238E27FC236}">
                <a16:creationId xmlns:a16="http://schemas.microsoft.com/office/drawing/2014/main" id="{5284BDC2-93A5-2F49-3679-50C7290E3AB6}"/>
              </a:ext>
            </a:extLst>
          </p:cNvPr>
          <p:cNvSpPr>
            <a:spLocks noGrp="1"/>
          </p:cNvSpPr>
          <p:nvPr>
            <p:ph type="sldNum" sz="quarter" idx="7"/>
          </p:nvPr>
        </p:nvSpPr>
        <p:spPr/>
        <p:txBody>
          <a:bodyPr/>
          <a:lstStyle/>
          <a:p>
            <a:fld id="{B6F15528-21DE-4FAA-801E-634DDDAF4B2B}" type="slidenum">
              <a:rPr lang="en-US" smtClean="0"/>
              <a:t>14</a:t>
            </a:fld>
            <a:endParaRPr lang="en-US"/>
          </a:p>
        </p:txBody>
      </p:sp>
    </p:spTree>
    <p:extLst>
      <p:ext uri="{BB962C8B-B14F-4D97-AF65-F5344CB8AC3E}">
        <p14:creationId xmlns:p14="http://schemas.microsoft.com/office/powerpoint/2010/main" val="3533897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801968" cy="7772400"/>
            <a:chOff x="0" y="0"/>
            <a:chExt cx="12801968" cy="7772400"/>
          </a:xfrm>
        </p:grpSpPr>
        <p:pic>
          <p:nvPicPr>
            <p:cNvPr id="3" name="object 3"/>
            <p:cNvPicPr/>
            <p:nvPr/>
          </p:nvPicPr>
          <p:blipFill>
            <a:blip r:embed="rId2" cstate="print"/>
            <a:stretch>
              <a:fillRect/>
            </a:stretch>
          </p:blipFill>
          <p:spPr>
            <a:xfrm>
              <a:off x="0" y="0"/>
              <a:ext cx="12801600" cy="7772400"/>
            </a:xfrm>
            <a:prstGeom prst="rect">
              <a:avLst/>
            </a:prstGeom>
          </p:spPr>
        </p:pic>
        <p:pic>
          <p:nvPicPr>
            <p:cNvPr id="4" name="object 4"/>
            <p:cNvPicPr/>
            <p:nvPr/>
          </p:nvPicPr>
          <p:blipFill>
            <a:blip r:embed="rId3" cstate="print"/>
            <a:stretch>
              <a:fillRect/>
            </a:stretch>
          </p:blipFill>
          <p:spPr>
            <a:xfrm>
              <a:off x="0" y="0"/>
              <a:ext cx="12801599" cy="7772400"/>
            </a:xfrm>
            <a:prstGeom prst="rect">
              <a:avLst/>
            </a:prstGeom>
          </p:spPr>
        </p:pic>
        <p:sp>
          <p:nvSpPr>
            <p:cNvPr id="5" name="object 5"/>
            <p:cNvSpPr/>
            <p:nvPr/>
          </p:nvSpPr>
          <p:spPr>
            <a:xfrm>
              <a:off x="11247116" y="4012523"/>
              <a:ext cx="1554480" cy="1868170"/>
            </a:xfrm>
            <a:custGeom>
              <a:avLst/>
              <a:gdLst/>
              <a:ahLst/>
              <a:cxnLst/>
              <a:rect l="l" t="t" r="r" b="b"/>
              <a:pathLst>
                <a:path w="1554479" h="1868170">
                  <a:moveTo>
                    <a:pt x="1554483" y="0"/>
                  </a:moveTo>
                  <a:lnTo>
                    <a:pt x="529221" y="0"/>
                  </a:lnTo>
                  <a:lnTo>
                    <a:pt x="0" y="933958"/>
                  </a:lnTo>
                  <a:lnTo>
                    <a:pt x="529221" y="1867916"/>
                  </a:lnTo>
                  <a:lnTo>
                    <a:pt x="1554483" y="1867916"/>
                  </a:lnTo>
                  <a:lnTo>
                    <a:pt x="1554483" y="0"/>
                  </a:lnTo>
                  <a:close/>
                </a:path>
              </a:pathLst>
            </a:custGeom>
            <a:solidFill>
              <a:srgbClr val="A6CE39">
                <a:alpha val="29998"/>
              </a:srgbClr>
            </a:solidFill>
          </p:spPr>
          <p:txBody>
            <a:bodyPr wrap="square" lIns="0" tIns="0" rIns="0" bIns="0" rtlCol="0"/>
            <a:lstStyle/>
            <a:p>
              <a:endParaRPr/>
            </a:p>
          </p:txBody>
        </p:sp>
        <p:sp>
          <p:nvSpPr>
            <p:cNvPr id="6" name="object 6"/>
            <p:cNvSpPr/>
            <p:nvPr/>
          </p:nvSpPr>
          <p:spPr>
            <a:xfrm>
              <a:off x="10456114" y="2006260"/>
              <a:ext cx="2117090" cy="1868170"/>
            </a:xfrm>
            <a:custGeom>
              <a:avLst/>
              <a:gdLst/>
              <a:ahLst/>
              <a:cxnLst/>
              <a:rect l="l" t="t" r="r" b="b"/>
              <a:pathLst>
                <a:path w="2117090" h="1868170">
                  <a:moveTo>
                    <a:pt x="1587665" y="0"/>
                  </a:moveTo>
                  <a:lnTo>
                    <a:pt x="529221" y="0"/>
                  </a:lnTo>
                  <a:lnTo>
                    <a:pt x="0" y="933958"/>
                  </a:lnTo>
                  <a:lnTo>
                    <a:pt x="529221" y="1867916"/>
                  </a:lnTo>
                  <a:lnTo>
                    <a:pt x="1587665" y="1867916"/>
                  </a:lnTo>
                  <a:lnTo>
                    <a:pt x="2116886" y="933958"/>
                  </a:lnTo>
                  <a:lnTo>
                    <a:pt x="1587665" y="0"/>
                  </a:lnTo>
                  <a:close/>
                </a:path>
              </a:pathLst>
            </a:custGeom>
            <a:solidFill>
              <a:srgbClr val="5A204D">
                <a:alpha val="19999"/>
              </a:srgbClr>
            </a:solidFill>
          </p:spPr>
          <p:txBody>
            <a:bodyPr wrap="square" lIns="0" tIns="0" rIns="0" bIns="0" rtlCol="0"/>
            <a:lstStyle/>
            <a:p>
              <a:endParaRPr/>
            </a:p>
          </p:txBody>
        </p:sp>
        <p:sp>
          <p:nvSpPr>
            <p:cNvPr id="7" name="object 7"/>
            <p:cNvSpPr/>
            <p:nvPr/>
          </p:nvSpPr>
          <p:spPr>
            <a:xfrm>
              <a:off x="10917923" y="0"/>
              <a:ext cx="1884045" cy="7772400"/>
            </a:xfrm>
            <a:custGeom>
              <a:avLst/>
              <a:gdLst/>
              <a:ahLst/>
              <a:cxnLst/>
              <a:rect l="l" t="t" r="r" b="b"/>
              <a:pathLst>
                <a:path w="1884045" h="7772400">
                  <a:moveTo>
                    <a:pt x="1883664" y="6541173"/>
                  </a:moveTo>
                  <a:lnTo>
                    <a:pt x="1587665" y="6018796"/>
                  </a:lnTo>
                  <a:lnTo>
                    <a:pt x="529221" y="6018796"/>
                  </a:lnTo>
                  <a:lnTo>
                    <a:pt x="0" y="6952755"/>
                  </a:lnTo>
                  <a:lnTo>
                    <a:pt x="464451" y="7772400"/>
                  </a:lnTo>
                  <a:lnTo>
                    <a:pt x="1652435" y="7772400"/>
                  </a:lnTo>
                  <a:lnTo>
                    <a:pt x="1883664" y="7364323"/>
                  </a:lnTo>
                  <a:lnTo>
                    <a:pt x="1883664" y="6541173"/>
                  </a:lnTo>
                  <a:close/>
                </a:path>
                <a:path w="1884045" h="7772400">
                  <a:moveTo>
                    <a:pt x="1883664" y="522389"/>
                  </a:moveTo>
                  <a:lnTo>
                    <a:pt x="1587665" y="0"/>
                  </a:lnTo>
                  <a:lnTo>
                    <a:pt x="529221" y="0"/>
                  </a:lnTo>
                  <a:lnTo>
                    <a:pt x="0" y="933958"/>
                  </a:lnTo>
                  <a:lnTo>
                    <a:pt x="529221" y="1867916"/>
                  </a:lnTo>
                  <a:lnTo>
                    <a:pt x="1587665" y="1867916"/>
                  </a:lnTo>
                  <a:lnTo>
                    <a:pt x="1883664" y="1345539"/>
                  </a:lnTo>
                  <a:lnTo>
                    <a:pt x="1883664" y="522389"/>
                  </a:lnTo>
                  <a:close/>
                </a:path>
              </a:pathLst>
            </a:custGeom>
            <a:solidFill>
              <a:srgbClr val="00234B">
                <a:alpha val="29998"/>
              </a:srgbClr>
            </a:solidFill>
          </p:spPr>
          <p:txBody>
            <a:bodyPr wrap="square" lIns="0" tIns="0" rIns="0" bIns="0" rtlCol="0"/>
            <a:lstStyle/>
            <a:p>
              <a:endParaRPr/>
            </a:p>
          </p:txBody>
        </p:sp>
      </p:grpSp>
      <p:pic>
        <p:nvPicPr>
          <p:cNvPr id="8" name="Picture 7" descr="A close up of a black background&#10;&#10;Description automatically generated">
            <a:extLst>
              <a:ext uri="{FF2B5EF4-FFF2-40B4-BE49-F238E27FC236}">
                <a16:creationId xmlns:a16="http://schemas.microsoft.com/office/drawing/2014/main" id="{D25473FA-3121-0478-25C2-77E975908A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8" y="6489554"/>
            <a:ext cx="1282846" cy="1282846"/>
          </a:xfrm>
          <a:prstGeom prst="rect">
            <a:avLst/>
          </a:prstGeom>
        </p:spPr>
      </p:pic>
      <p:sp>
        <p:nvSpPr>
          <p:cNvPr id="9" name="Rectangle 8">
            <a:extLst>
              <a:ext uri="{FF2B5EF4-FFF2-40B4-BE49-F238E27FC236}">
                <a16:creationId xmlns:a16="http://schemas.microsoft.com/office/drawing/2014/main" id="{DC5B85B6-ABAC-CCB7-E182-65B3213C1414}"/>
              </a:ext>
            </a:extLst>
          </p:cNvPr>
          <p:cNvSpPr/>
          <p:nvPr/>
        </p:nvSpPr>
        <p:spPr>
          <a:xfrm>
            <a:off x="2142170" y="292801"/>
            <a:ext cx="6633584" cy="707886"/>
          </a:xfrm>
          <a:prstGeom prst="rect">
            <a:avLst/>
          </a:prstGeom>
        </p:spPr>
        <p:txBody>
          <a:bodyPr wrap="square">
            <a:spAutoFit/>
          </a:bodyPr>
          <a:lstStyle/>
          <a:p>
            <a:pPr algn="ctr"/>
            <a:r>
              <a:rPr lang="en-US" sz="4000" b="1" dirty="0">
                <a:solidFill>
                  <a:schemeClr val="tx1"/>
                </a:solidFill>
              </a:rPr>
              <a:t>What is my child learning?</a:t>
            </a:r>
            <a:endParaRPr lang="en-US" sz="4000" dirty="0">
              <a:solidFill>
                <a:schemeClr val="tx1"/>
              </a:solidFill>
            </a:endParaRPr>
          </a:p>
        </p:txBody>
      </p:sp>
      <p:pic>
        <p:nvPicPr>
          <p:cNvPr id="10" name="Picture 9">
            <a:extLst>
              <a:ext uri="{FF2B5EF4-FFF2-40B4-BE49-F238E27FC236}">
                <a16:creationId xmlns:a16="http://schemas.microsoft.com/office/drawing/2014/main" id="{B4814BB2-C4BA-5813-972E-88F073C4DC83}"/>
              </a:ext>
            </a:extLst>
          </p:cNvPr>
          <p:cNvPicPr>
            <a:picLocks noChangeAspect="1"/>
          </p:cNvPicPr>
          <p:nvPr/>
        </p:nvPicPr>
        <p:blipFill>
          <a:blip r:embed="rId5"/>
          <a:stretch>
            <a:fillRect/>
          </a:stretch>
        </p:blipFill>
        <p:spPr>
          <a:xfrm>
            <a:off x="914400" y="1447800"/>
            <a:ext cx="9377118" cy="4267200"/>
          </a:xfrm>
          <a:prstGeom prst="rect">
            <a:avLst/>
          </a:prstGeom>
        </p:spPr>
      </p:pic>
      <p:sp>
        <p:nvSpPr>
          <p:cNvPr id="12" name="Footer Placeholder 7">
            <a:extLst>
              <a:ext uri="{FF2B5EF4-FFF2-40B4-BE49-F238E27FC236}">
                <a16:creationId xmlns:a16="http://schemas.microsoft.com/office/drawing/2014/main" id="{DFC9972C-1802-FAB6-1797-53E1670CF10D}"/>
              </a:ext>
            </a:extLst>
          </p:cNvPr>
          <p:cNvSpPr>
            <a:spLocks noGrp="1"/>
          </p:cNvSpPr>
          <p:nvPr>
            <p:ph type="ftr" sz="quarter" idx="5"/>
          </p:nvPr>
        </p:nvSpPr>
        <p:spPr>
          <a:xfrm>
            <a:off x="3263063" y="6936667"/>
            <a:ext cx="5705856" cy="388620"/>
          </a:xfrm>
        </p:spPr>
        <p:txBody>
          <a:bodyPr/>
          <a:lstStyle/>
          <a:p>
            <a:r>
              <a:rPr lang="en-US" dirty="0"/>
              <a:t>Grants Management-Parent and Family Engagement</a:t>
            </a:r>
          </a:p>
        </p:txBody>
      </p:sp>
      <p:sp>
        <p:nvSpPr>
          <p:cNvPr id="13" name="Slide Number Placeholder 12">
            <a:extLst>
              <a:ext uri="{FF2B5EF4-FFF2-40B4-BE49-F238E27FC236}">
                <a16:creationId xmlns:a16="http://schemas.microsoft.com/office/drawing/2014/main" id="{EC20E49A-23FE-C592-92A7-9231F44521C5}"/>
              </a:ext>
            </a:extLst>
          </p:cNvPr>
          <p:cNvSpPr>
            <a:spLocks noGrp="1"/>
          </p:cNvSpPr>
          <p:nvPr>
            <p:ph type="sldNum" sz="quarter" idx="7"/>
          </p:nvPr>
        </p:nvSpPr>
        <p:spPr/>
        <p:txBody>
          <a:bodyPr/>
          <a:lstStyle/>
          <a:p>
            <a:fld id="{B6F15528-21DE-4FAA-801E-634DDDAF4B2B}" type="slidenum">
              <a:rPr lang="en-US" smtClean="0"/>
              <a:t>15</a:t>
            </a:fld>
            <a:endParaRPr lang="en-US"/>
          </a:p>
        </p:txBody>
      </p:sp>
    </p:spTree>
    <p:extLst>
      <p:ext uri="{BB962C8B-B14F-4D97-AF65-F5344CB8AC3E}">
        <p14:creationId xmlns:p14="http://schemas.microsoft.com/office/powerpoint/2010/main" val="46082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801968" cy="7772400"/>
            <a:chOff x="0" y="0"/>
            <a:chExt cx="12801968" cy="7772400"/>
          </a:xfrm>
        </p:grpSpPr>
        <p:pic>
          <p:nvPicPr>
            <p:cNvPr id="3" name="object 3"/>
            <p:cNvPicPr/>
            <p:nvPr/>
          </p:nvPicPr>
          <p:blipFill>
            <a:blip r:embed="rId2" cstate="print"/>
            <a:stretch>
              <a:fillRect/>
            </a:stretch>
          </p:blipFill>
          <p:spPr>
            <a:xfrm>
              <a:off x="0" y="0"/>
              <a:ext cx="12801600" cy="7772400"/>
            </a:xfrm>
            <a:prstGeom prst="rect">
              <a:avLst/>
            </a:prstGeom>
          </p:spPr>
        </p:pic>
        <p:pic>
          <p:nvPicPr>
            <p:cNvPr id="4" name="object 4"/>
            <p:cNvPicPr/>
            <p:nvPr/>
          </p:nvPicPr>
          <p:blipFill>
            <a:blip r:embed="rId3" cstate="print"/>
            <a:stretch>
              <a:fillRect/>
            </a:stretch>
          </p:blipFill>
          <p:spPr>
            <a:xfrm>
              <a:off x="0" y="0"/>
              <a:ext cx="12801599" cy="7772400"/>
            </a:xfrm>
            <a:prstGeom prst="rect">
              <a:avLst/>
            </a:prstGeom>
          </p:spPr>
        </p:pic>
        <p:sp>
          <p:nvSpPr>
            <p:cNvPr id="5" name="object 5"/>
            <p:cNvSpPr/>
            <p:nvPr/>
          </p:nvSpPr>
          <p:spPr>
            <a:xfrm>
              <a:off x="11247116" y="4012523"/>
              <a:ext cx="1554480" cy="1868170"/>
            </a:xfrm>
            <a:custGeom>
              <a:avLst/>
              <a:gdLst/>
              <a:ahLst/>
              <a:cxnLst/>
              <a:rect l="l" t="t" r="r" b="b"/>
              <a:pathLst>
                <a:path w="1554479" h="1868170">
                  <a:moveTo>
                    <a:pt x="1554483" y="0"/>
                  </a:moveTo>
                  <a:lnTo>
                    <a:pt x="529221" y="0"/>
                  </a:lnTo>
                  <a:lnTo>
                    <a:pt x="0" y="933958"/>
                  </a:lnTo>
                  <a:lnTo>
                    <a:pt x="529221" y="1867916"/>
                  </a:lnTo>
                  <a:lnTo>
                    <a:pt x="1554483" y="1867916"/>
                  </a:lnTo>
                  <a:lnTo>
                    <a:pt x="1554483" y="0"/>
                  </a:lnTo>
                  <a:close/>
                </a:path>
              </a:pathLst>
            </a:custGeom>
            <a:solidFill>
              <a:srgbClr val="A6CE39">
                <a:alpha val="29998"/>
              </a:srgbClr>
            </a:solidFill>
          </p:spPr>
          <p:txBody>
            <a:bodyPr wrap="square" lIns="0" tIns="0" rIns="0" bIns="0" rtlCol="0"/>
            <a:lstStyle/>
            <a:p>
              <a:endParaRPr/>
            </a:p>
          </p:txBody>
        </p:sp>
        <p:sp>
          <p:nvSpPr>
            <p:cNvPr id="6" name="object 6"/>
            <p:cNvSpPr/>
            <p:nvPr/>
          </p:nvSpPr>
          <p:spPr>
            <a:xfrm>
              <a:off x="10456114" y="2006260"/>
              <a:ext cx="2117090" cy="1868170"/>
            </a:xfrm>
            <a:custGeom>
              <a:avLst/>
              <a:gdLst/>
              <a:ahLst/>
              <a:cxnLst/>
              <a:rect l="l" t="t" r="r" b="b"/>
              <a:pathLst>
                <a:path w="2117090" h="1868170">
                  <a:moveTo>
                    <a:pt x="1587665" y="0"/>
                  </a:moveTo>
                  <a:lnTo>
                    <a:pt x="529221" y="0"/>
                  </a:lnTo>
                  <a:lnTo>
                    <a:pt x="0" y="933958"/>
                  </a:lnTo>
                  <a:lnTo>
                    <a:pt x="529221" y="1867916"/>
                  </a:lnTo>
                  <a:lnTo>
                    <a:pt x="1587665" y="1867916"/>
                  </a:lnTo>
                  <a:lnTo>
                    <a:pt x="2116886" y="933958"/>
                  </a:lnTo>
                  <a:lnTo>
                    <a:pt x="1587665" y="0"/>
                  </a:lnTo>
                  <a:close/>
                </a:path>
              </a:pathLst>
            </a:custGeom>
            <a:solidFill>
              <a:srgbClr val="5A204D">
                <a:alpha val="19999"/>
              </a:srgbClr>
            </a:solidFill>
          </p:spPr>
          <p:txBody>
            <a:bodyPr wrap="square" lIns="0" tIns="0" rIns="0" bIns="0" rtlCol="0"/>
            <a:lstStyle/>
            <a:p>
              <a:endParaRPr/>
            </a:p>
          </p:txBody>
        </p:sp>
        <p:sp>
          <p:nvSpPr>
            <p:cNvPr id="7" name="object 7"/>
            <p:cNvSpPr/>
            <p:nvPr/>
          </p:nvSpPr>
          <p:spPr>
            <a:xfrm>
              <a:off x="10917923" y="0"/>
              <a:ext cx="1884045" cy="7772400"/>
            </a:xfrm>
            <a:custGeom>
              <a:avLst/>
              <a:gdLst/>
              <a:ahLst/>
              <a:cxnLst/>
              <a:rect l="l" t="t" r="r" b="b"/>
              <a:pathLst>
                <a:path w="1884045" h="7772400">
                  <a:moveTo>
                    <a:pt x="1883664" y="6541173"/>
                  </a:moveTo>
                  <a:lnTo>
                    <a:pt x="1587665" y="6018796"/>
                  </a:lnTo>
                  <a:lnTo>
                    <a:pt x="529221" y="6018796"/>
                  </a:lnTo>
                  <a:lnTo>
                    <a:pt x="0" y="6952755"/>
                  </a:lnTo>
                  <a:lnTo>
                    <a:pt x="464451" y="7772400"/>
                  </a:lnTo>
                  <a:lnTo>
                    <a:pt x="1652435" y="7772400"/>
                  </a:lnTo>
                  <a:lnTo>
                    <a:pt x="1883664" y="7364323"/>
                  </a:lnTo>
                  <a:lnTo>
                    <a:pt x="1883664" y="6541173"/>
                  </a:lnTo>
                  <a:close/>
                </a:path>
                <a:path w="1884045" h="7772400">
                  <a:moveTo>
                    <a:pt x="1883664" y="522389"/>
                  </a:moveTo>
                  <a:lnTo>
                    <a:pt x="1587665" y="0"/>
                  </a:lnTo>
                  <a:lnTo>
                    <a:pt x="529221" y="0"/>
                  </a:lnTo>
                  <a:lnTo>
                    <a:pt x="0" y="933958"/>
                  </a:lnTo>
                  <a:lnTo>
                    <a:pt x="529221" y="1867916"/>
                  </a:lnTo>
                  <a:lnTo>
                    <a:pt x="1587665" y="1867916"/>
                  </a:lnTo>
                  <a:lnTo>
                    <a:pt x="1883664" y="1345539"/>
                  </a:lnTo>
                  <a:lnTo>
                    <a:pt x="1883664" y="522389"/>
                  </a:lnTo>
                  <a:close/>
                </a:path>
              </a:pathLst>
            </a:custGeom>
            <a:solidFill>
              <a:srgbClr val="00234B">
                <a:alpha val="29998"/>
              </a:srgbClr>
            </a:solidFill>
          </p:spPr>
          <p:txBody>
            <a:bodyPr wrap="square" lIns="0" tIns="0" rIns="0" bIns="0" rtlCol="0"/>
            <a:lstStyle/>
            <a:p>
              <a:endParaRPr/>
            </a:p>
          </p:txBody>
        </p:sp>
      </p:grpSp>
      <p:pic>
        <p:nvPicPr>
          <p:cNvPr id="8" name="Picture 7" descr="A close up of a black background&#10;&#10;Description automatically generated">
            <a:extLst>
              <a:ext uri="{FF2B5EF4-FFF2-40B4-BE49-F238E27FC236}">
                <a16:creationId xmlns:a16="http://schemas.microsoft.com/office/drawing/2014/main" id="{2F7E6CA7-4BB0-C630-C478-D2AD32C58B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8" y="6489554"/>
            <a:ext cx="1282846" cy="1282846"/>
          </a:xfrm>
          <a:prstGeom prst="rect">
            <a:avLst/>
          </a:prstGeom>
        </p:spPr>
      </p:pic>
      <p:sp>
        <p:nvSpPr>
          <p:cNvPr id="9" name="Rectangle 8">
            <a:extLst>
              <a:ext uri="{FF2B5EF4-FFF2-40B4-BE49-F238E27FC236}">
                <a16:creationId xmlns:a16="http://schemas.microsoft.com/office/drawing/2014/main" id="{4A22A499-73A6-C26C-8ED4-372C10AB29EF}"/>
              </a:ext>
            </a:extLst>
          </p:cNvPr>
          <p:cNvSpPr/>
          <p:nvPr/>
        </p:nvSpPr>
        <p:spPr>
          <a:xfrm>
            <a:off x="1706846" y="336828"/>
            <a:ext cx="7504231" cy="707886"/>
          </a:xfrm>
          <a:prstGeom prst="rect">
            <a:avLst/>
          </a:prstGeom>
        </p:spPr>
        <p:txBody>
          <a:bodyPr wrap="square">
            <a:spAutoFit/>
          </a:bodyPr>
          <a:lstStyle/>
          <a:p>
            <a:pPr algn="ctr"/>
            <a:r>
              <a:rPr lang="en-US" sz="4000" b="1" dirty="0">
                <a:solidFill>
                  <a:schemeClr val="tx1"/>
                </a:solidFill>
              </a:rPr>
              <a:t>What is my child learning?</a:t>
            </a:r>
            <a:endParaRPr lang="en-US" sz="4000" dirty="0">
              <a:solidFill>
                <a:schemeClr val="tx1"/>
              </a:solidFill>
            </a:endParaRPr>
          </a:p>
        </p:txBody>
      </p:sp>
      <p:pic>
        <p:nvPicPr>
          <p:cNvPr id="10" name="Picture 9">
            <a:extLst>
              <a:ext uri="{FF2B5EF4-FFF2-40B4-BE49-F238E27FC236}">
                <a16:creationId xmlns:a16="http://schemas.microsoft.com/office/drawing/2014/main" id="{01326243-62B4-C9EB-465B-50C5B9D87EDF}"/>
              </a:ext>
            </a:extLst>
          </p:cNvPr>
          <p:cNvPicPr>
            <a:picLocks noChangeAspect="1"/>
          </p:cNvPicPr>
          <p:nvPr/>
        </p:nvPicPr>
        <p:blipFill>
          <a:blip r:embed="rId5"/>
          <a:stretch>
            <a:fillRect/>
          </a:stretch>
        </p:blipFill>
        <p:spPr>
          <a:xfrm>
            <a:off x="938744" y="1146006"/>
            <a:ext cx="9424456" cy="5188100"/>
          </a:xfrm>
          <a:prstGeom prst="rect">
            <a:avLst/>
          </a:prstGeom>
        </p:spPr>
      </p:pic>
      <p:sp>
        <p:nvSpPr>
          <p:cNvPr id="12" name="Footer Placeholder 7">
            <a:extLst>
              <a:ext uri="{FF2B5EF4-FFF2-40B4-BE49-F238E27FC236}">
                <a16:creationId xmlns:a16="http://schemas.microsoft.com/office/drawing/2014/main" id="{4AB518FD-8B84-C6E4-76E0-CAD0E7B40828}"/>
              </a:ext>
            </a:extLst>
          </p:cNvPr>
          <p:cNvSpPr>
            <a:spLocks noGrp="1"/>
          </p:cNvSpPr>
          <p:nvPr>
            <p:ph type="ftr" sz="quarter" idx="5"/>
          </p:nvPr>
        </p:nvSpPr>
        <p:spPr>
          <a:xfrm>
            <a:off x="3263063" y="6936667"/>
            <a:ext cx="5705856" cy="388620"/>
          </a:xfrm>
        </p:spPr>
        <p:txBody>
          <a:bodyPr/>
          <a:lstStyle/>
          <a:p>
            <a:r>
              <a:rPr lang="en-US" dirty="0"/>
              <a:t>Grants Management-Parent and Family Engagement</a:t>
            </a:r>
          </a:p>
        </p:txBody>
      </p:sp>
      <p:sp>
        <p:nvSpPr>
          <p:cNvPr id="13" name="Slide Number Placeholder 12">
            <a:extLst>
              <a:ext uri="{FF2B5EF4-FFF2-40B4-BE49-F238E27FC236}">
                <a16:creationId xmlns:a16="http://schemas.microsoft.com/office/drawing/2014/main" id="{16B5B02D-89B2-6A76-3566-497788C475C8}"/>
              </a:ext>
            </a:extLst>
          </p:cNvPr>
          <p:cNvSpPr>
            <a:spLocks noGrp="1"/>
          </p:cNvSpPr>
          <p:nvPr>
            <p:ph type="sldNum" sz="quarter" idx="7"/>
          </p:nvPr>
        </p:nvSpPr>
        <p:spPr/>
        <p:txBody>
          <a:bodyPr/>
          <a:lstStyle/>
          <a:p>
            <a:fld id="{B6F15528-21DE-4FAA-801E-634DDDAF4B2B}" type="slidenum">
              <a:rPr lang="en-US" smtClean="0"/>
              <a:t>16</a:t>
            </a:fld>
            <a:endParaRPr lang="en-US"/>
          </a:p>
        </p:txBody>
      </p:sp>
    </p:spTree>
    <p:extLst>
      <p:ext uri="{BB962C8B-B14F-4D97-AF65-F5344CB8AC3E}">
        <p14:creationId xmlns:p14="http://schemas.microsoft.com/office/powerpoint/2010/main" val="724210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801968" cy="7772400"/>
            <a:chOff x="0" y="0"/>
            <a:chExt cx="12801968" cy="7772400"/>
          </a:xfrm>
        </p:grpSpPr>
        <p:pic>
          <p:nvPicPr>
            <p:cNvPr id="3" name="object 3"/>
            <p:cNvPicPr/>
            <p:nvPr/>
          </p:nvPicPr>
          <p:blipFill>
            <a:blip r:embed="rId2" cstate="print"/>
            <a:stretch>
              <a:fillRect/>
            </a:stretch>
          </p:blipFill>
          <p:spPr>
            <a:xfrm>
              <a:off x="0" y="0"/>
              <a:ext cx="12801600" cy="7772400"/>
            </a:xfrm>
            <a:prstGeom prst="rect">
              <a:avLst/>
            </a:prstGeom>
          </p:spPr>
        </p:pic>
        <p:pic>
          <p:nvPicPr>
            <p:cNvPr id="4" name="object 4"/>
            <p:cNvPicPr/>
            <p:nvPr/>
          </p:nvPicPr>
          <p:blipFill>
            <a:blip r:embed="rId3" cstate="print"/>
            <a:stretch>
              <a:fillRect/>
            </a:stretch>
          </p:blipFill>
          <p:spPr>
            <a:xfrm>
              <a:off x="0" y="0"/>
              <a:ext cx="12801599" cy="7772400"/>
            </a:xfrm>
            <a:prstGeom prst="rect">
              <a:avLst/>
            </a:prstGeom>
          </p:spPr>
        </p:pic>
        <p:sp>
          <p:nvSpPr>
            <p:cNvPr id="5" name="object 5"/>
            <p:cNvSpPr/>
            <p:nvPr/>
          </p:nvSpPr>
          <p:spPr>
            <a:xfrm>
              <a:off x="11247116" y="4012523"/>
              <a:ext cx="1554480" cy="1868170"/>
            </a:xfrm>
            <a:custGeom>
              <a:avLst/>
              <a:gdLst/>
              <a:ahLst/>
              <a:cxnLst/>
              <a:rect l="l" t="t" r="r" b="b"/>
              <a:pathLst>
                <a:path w="1554479" h="1868170">
                  <a:moveTo>
                    <a:pt x="1554483" y="0"/>
                  </a:moveTo>
                  <a:lnTo>
                    <a:pt x="529221" y="0"/>
                  </a:lnTo>
                  <a:lnTo>
                    <a:pt x="0" y="933958"/>
                  </a:lnTo>
                  <a:lnTo>
                    <a:pt x="529221" y="1867916"/>
                  </a:lnTo>
                  <a:lnTo>
                    <a:pt x="1554483" y="1867916"/>
                  </a:lnTo>
                  <a:lnTo>
                    <a:pt x="1554483" y="0"/>
                  </a:lnTo>
                  <a:close/>
                </a:path>
              </a:pathLst>
            </a:custGeom>
            <a:solidFill>
              <a:srgbClr val="A6CE39">
                <a:alpha val="29998"/>
              </a:srgbClr>
            </a:solidFill>
          </p:spPr>
          <p:txBody>
            <a:bodyPr wrap="square" lIns="0" tIns="0" rIns="0" bIns="0" rtlCol="0"/>
            <a:lstStyle/>
            <a:p>
              <a:endParaRPr/>
            </a:p>
          </p:txBody>
        </p:sp>
        <p:sp>
          <p:nvSpPr>
            <p:cNvPr id="6" name="object 6"/>
            <p:cNvSpPr/>
            <p:nvPr/>
          </p:nvSpPr>
          <p:spPr>
            <a:xfrm>
              <a:off x="10456114" y="2006260"/>
              <a:ext cx="2117090" cy="1868170"/>
            </a:xfrm>
            <a:custGeom>
              <a:avLst/>
              <a:gdLst/>
              <a:ahLst/>
              <a:cxnLst/>
              <a:rect l="l" t="t" r="r" b="b"/>
              <a:pathLst>
                <a:path w="2117090" h="1868170">
                  <a:moveTo>
                    <a:pt x="1587665" y="0"/>
                  </a:moveTo>
                  <a:lnTo>
                    <a:pt x="529221" y="0"/>
                  </a:lnTo>
                  <a:lnTo>
                    <a:pt x="0" y="933958"/>
                  </a:lnTo>
                  <a:lnTo>
                    <a:pt x="529221" y="1867916"/>
                  </a:lnTo>
                  <a:lnTo>
                    <a:pt x="1587665" y="1867916"/>
                  </a:lnTo>
                  <a:lnTo>
                    <a:pt x="2116886" y="933958"/>
                  </a:lnTo>
                  <a:lnTo>
                    <a:pt x="1587665" y="0"/>
                  </a:lnTo>
                  <a:close/>
                </a:path>
              </a:pathLst>
            </a:custGeom>
            <a:solidFill>
              <a:srgbClr val="5A204D">
                <a:alpha val="19999"/>
              </a:srgbClr>
            </a:solidFill>
          </p:spPr>
          <p:txBody>
            <a:bodyPr wrap="square" lIns="0" tIns="0" rIns="0" bIns="0" rtlCol="0"/>
            <a:lstStyle/>
            <a:p>
              <a:endParaRPr/>
            </a:p>
          </p:txBody>
        </p:sp>
        <p:sp>
          <p:nvSpPr>
            <p:cNvPr id="7" name="object 7"/>
            <p:cNvSpPr/>
            <p:nvPr/>
          </p:nvSpPr>
          <p:spPr>
            <a:xfrm>
              <a:off x="10917923" y="0"/>
              <a:ext cx="1884045" cy="7772400"/>
            </a:xfrm>
            <a:custGeom>
              <a:avLst/>
              <a:gdLst/>
              <a:ahLst/>
              <a:cxnLst/>
              <a:rect l="l" t="t" r="r" b="b"/>
              <a:pathLst>
                <a:path w="1884045" h="7772400">
                  <a:moveTo>
                    <a:pt x="1883664" y="6541173"/>
                  </a:moveTo>
                  <a:lnTo>
                    <a:pt x="1587665" y="6018796"/>
                  </a:lnTo>
                  <a:lnTo>
                    <a:pt x="529221" y="6018796"/>
                  </a:lnTo>
                  <a:lnTo>
                    <a:pt x="0" y="6952755"/>
                  </a:lnTo>
                  <a:lnTo>
                    <a:pt x="464451" y="7772400"/>
                  </a:lnTo>
                  <a:lnTo>
                    <a:pt x="1652435" y="7772400"/>
                  </a:lnTo>
                  <a:lnTo>
                    <a:pt x="1883664" y="7364323"/>
                  </a:lnTo>
                  <a:lnTo>
                    <a:pt x="1883664" y="6541173"/>
                  </a:lnTo>
                  <a:close/>
                </a:path>
                <a:path w="1884045" h="7772400">
                  <a:moveTo>
                    <a:pt x="1883664" y="522389"/>
                  </a:moveTo>
                  <a:lnTo>
                    <a:pt x="1587665" y="0"/>
                  </a:lnTo>
                  <a:lnTo>
                    <a:pt x="529221" y="0"/>
                  </a:lnTo>
                  <a:lnTo>
                    <a:pt x="0" y="933958"/>
                  </a:lnTo>
                  <a:lnTo>
                    <a:pt x="529221" y="1867916"/>
                  </a:lnTo>
                  <a:lnTo>
                    <a:pt x="1587665" y="1867916"/>
                  </a:lnTo>
                  <a:lnTo>
                    <a:pt x="1883664" y="1345539"/>
                  </a:lnTo>
                  <a:lnTo>
                    <a:pt x="1883664" y="522389"/>
                  </a:lnTo>
                  <a:close/>
                </a:path>
              </a:pathLst>
            </a:custGeom>
            <a:solidFill>
              <a:srgbClr val="00234B">
                <a:alpha val="29998"/>
              </a:srgbClr>
            </a:solidFill>
          </p:spPr>
          <p:txBody>
            <a:bodyPr wrap="square" lIns="0" tIns="0" rIns="0" bIns="0" rtlCol="0"/>
            <a:lstStyle/>
            <a:p>
              <a:endParaRPr/>
            </a:p>
          </p:txBody>
        </p:sp>
      </p:grpSp>
      <p:pic>
        <p:nvPicPr>
          <p:cNvPr id="8" name="Picture 7" descr="A close up of a black background&#10;&#10;Description automatically generated">
            <a:extLst>
              <a:ext uri="{FF2B5EF4-FFF2-40B4-BE49-F238E27FC236}">
                <a16:creationId xmlns:a16="http://schemas.microsoft.com/office/drawing/2014/main" id="{C8E6BCF0-E49B-E848-106F-4AF93DCD3F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8" y="6489554"/>
            <a:ext cx="1282846" cy="1282846"/>
          </a:xfrm>
          <a:prstGeom prst="rect">
            <a:avLst/>
          </a:prstGeom>
        </p:spPr>
      </p:pic>
      <p:sp>
        <p:nvSpPr>
          <p:cNvPr id="9" name="Rectangle 8">
            <a:extLst>
              <a:ext uri="{FF2B5EF4-FFF2-40B4-BE49-F238E27FC236}">
                <a16:creationId xmlns:a16="http://schemas.microsoft.com/office/drawing/2014/main" id="{FFC76C0A-A049-BEEF-BAD3-D51DC8D91BCA}"/>
              </a:ext>
            </a:extLst>
          </p:cNvPr>
          <p:cNvSpPr/>
          <p:nvPr/>
        </p:nvSpPr>
        <p:spPr>
          <a:xfrm>
            <a:off x="914400" y="381000"/>
            <a:ext cx="9677400" cy="523220"/>
          </a:xfrm>
          <a:prstGeom prst="rect">
            <a:avLst/>
          </a:prstGeom>
        </p:spPr>
        <p:txBody>
          <a:bodyPr wrap="square">
            <a:spAutoFit/>
          </a:bodyPr>
          <a:lstStyle/>
          <a:p>
            <a:pPr algn="l"/>
            <a:r>
              <a:rPr lang="en-US" sz="2800" b="1" dirty="0">
                <a:solidFill>
                  <a:schemeClr val="tx1"/>
                </a:solidFill>
              </a:rPr>
              <a:t>How is the school evaluating my child’s achievement?</a:t>
            </a:r>
            <a:endParaRPr lang="en-US" sz="2800" dirty="0">
              <a:solidFill>
                <a:schemeClr val="tx1"/>
              </a:solidFill>
            </a:endParaRPr>
          </a:p>
        </p:txBody>
      </p:sp>
      <p:sp>
        <p:nvSpPr>
          <p:cNvPr id="10" name="Rectangle 9">
            <a:extLst>
              <a:ext uri="{FF2B5EF4-FFF2-40B4-BE49-F238E27FC236}">
                <a16:creationId xmlns:a16="http://schemas.microsoft.com/office/drawing/2014/main" id="{CEDEA01D-FD16-E8DE-7C26-AB504E07ED2A}"/>
              </a:ext>
            </a:extLst>
          </p:cNvPr>
          <p:cNvSpPr/>
          <p:nvPr/>
        </p:nvSpPr>
        <p:spPr>
          <a:xfrm>
            <a:off x="945573" y="948025"/>
            <a:ext cx="9448799" cy="5497723"/>
          </a:xfrm>
          <a:prstGeom prst="rect">
            <a:avLst/>
          </a:prstGeom>
        </p:spPr>
        <p:txBody>
          <a:bodyPr wrap="square" lIns="91440" tIns="45720" rIns="91440" bIns="45720" anchor="t">
            <a:spAutoFit/>
          </a:bodyPr>
          <a:lstStyle/>
          <a:p>
            <a:pPr>
              <a:lnSpc>
                <a:spcPct val="120000"/>
              </a:lnSpc>
              <a:buFont typeface="Wingdings" panose="05000000000000000000" pitchFamily="2" charset="2"/>
              <a:buChar char="Ø"/>
            </a:pPr>
            <a:r>
              <a:rPr lang="en-US" sz="1400" dirty="0">
                <a:solidFill>
                  <a:schemeClr val="tx1"/>
                </a:solidFill>
              </a:rPr>
              <a:t>  Entry/exit placement tests for English as a Second Language (ESOL)</a:t>
            </a:r>
          </a:p>
          <a:p>
            <a:pPr>
              <a:lnSpc>
                <a:spcPct val="120000"/>
              </a:lnSpc>
            </a:pPr>
            <a:endParaRPr lang="en-US" sz="1400" dirty="0">
              <a:solidFill>
                <a:schemeClr val="tx1"/>
              </a:solidFill>
              <a:cs typeface="Calibri"/>
            </a:endParaRPr>
          </a:p>
          <a:p>
            <a:pPr>
              <a:lnSpc>
                <a:spcPct val="120000"/>
              </a:lnSpc>
              <a:buFont typeface="Wingdings" panose="05000000000000000000" pitchFamily="2" charset="2"/>
              <a:buChar char="Ø"/>
            </a:pPr>
            <a:r>
              <a:rPr lang="en-US" sz="1400" dirty="0">
                <a:solidFill>
                  <a:schemeClr val="tx1"/>
                </a:solidFill>
              </a:rPr>
              <a:t>  FL Kindergarten Readiness Screener (FLKRS) Elementary</a:t>
            </a:r>
          </a:p>
          <a:p>
            <a:pPr>
              <a:lnSpc>
                <a:spcPct val="120000"/>
              </a:lnSpc>
              <a:buFont typeface="Wingdings" panose="05000000000000000000" pitchFamily="2" charset="2"/>
              <a:buChar char="Ø"/>
            </a:pPr>
            <a:endParaRPr lang="en-US" sz="1400" dirty="0">
              <a:solidFill>
                <a:schemeClr val="tx1"/>
              </a:solidFill>
              <a:cs typeface="Calibri"/>
            </a:endParaRPr>
          </a:p>
          <a:p>
            <a:pPr>
              <a:lnSpc>
                <a:spcPct val="120000"/>
              </a:lnSpc>
              <a:buFont typeface="Wingdings" panose="05000000000000000000" pitchFamily="2" charset="2"/>
              <a:buChar char="Ø"/>
            </a:pPr>
            <a:r>
              <a:rPr lang="en-US" sz="1400" dirty="0">
                <a:solidFill>
                  <a:schemeClr val="tx1"/>
                </a:solidFill>
                <a:ea typeface="+mn-lt"/>
                <a:cs typeface="+mn-lt"/>
              </a:rPr>
              <a:t>  FAST Reading Progress Monitoring (Grades K-10) </a:t>
            </a:r>
          </a:p>
          <a:p>
            <a:pPr>
              <a:lnSpc>
                <a:spcPct val="120000"/>
              </a:lnSpc>
              <a:buFont typeface="Wingdings" panose="05000000000000000000" pitchFamily="2" charset="2"/>
              <a:buChar char="Ø"/>
            </a:pPr>
            <a:endParaRPr lang="en-US" sz="1400" dirty="0">
              <a:solidFill>
                <a:schemeClr val="tx1"/>
              </a:solidFill>
              <a:ea typeface="+mn-lt"/>
              <a:cs typeface="+mn-lt"/>
            </a:endParaRPr>
          </a:p>
          <a:p>
            <a:pPr>
              <a:lnSpc>
                <a:spcPct val="120000"/>
              </a:lnSpc>
              <a:buFont typeface="Wingdings" panose="05000000000000000000" pitchFamily="2" charset="2"/>
              <a:buChar char="Ø"/>
            </a:pPr>
            <a:r>
              <a:rPr lang="en-US" sz="1400" dirty="0">
                <a:solidFill>
                  <a:schemeClr val="tx1"/>
                </a:solidFill>
                <a:ea typeface="+mn-lt"/>
                <a:cs typeface="+mn-lt"/>
              </a:rPr>
              <a:t>  FAST Mathematics Monitoring (Grades K-8)</a:t>
            </a:r>
          </a:p>
          <a:p>
            <a:pPr>
              <a:lnSpc>
                <a:spcPct val="120000"/>
              </a:lnSpc>
              <a:buFont typeface="Wingdings" panose="05000000000000000000" pitchFamily="2" charset="2"/>
              <a:buChar char="Ø"/>
            </a:pPr>
            <a:endParaRPr lang="en-US" sz="1400" dirty="0">
              <a:solidFill>
                <a:schemeClr val="tx1"/>
              </a:solidFill>
              <a:cs typeface="Calibri"/>
            </a:endParaRPr>
          </a:p>
          <a:p>
            <a:pPr>
              <a:lnSpc>
                <a:spcPct val="120000"/>
              </a:lnSpc>
              <a:buFont typeface="Wingdings" panose="05000000000000000000" pitchFamily="2" charset="2"/>
              <a:buChar char="Ø"/>
            </a:pPr>
            <a:r>
              <a:rPr lang="en-US" sz="1400" dirty="0">
                <a:solidFill>
                  <a:schemeClr val="tx1"/>
                </a:solidFill>
              </a:rPr>
              <a:t>  </a:t>
            </a:r>
            <a:r>
              <a:rPr lang="en-US" sz="1400" u="sng" dirty="0">
                <a:solidFill>
                  <a:schemeClr val="tx1"/>
                </a:solidFill>
              </a:rPr>
              <a:t>Reading Assessments</a:t>
            </a:r>
            <a:r>
              <a:rPr lang="en-US" sz="1400" dirty="0">
                <a:solidFill>
                  <a:schemeClr val="tx1"/>
                </a:solidFill>
              </a:rPr>
              <a:t>:  NSGRA – K-5, </a:t>
            </a:r>
            <a:r>
              <a:rPr lang="en-US" sz="1400" dirty="0">
                <a:solidFill>
                  <a:schemeClr val="tx1"/>
                </a:solidFill>
                <a:ea typeface="+mn-lt"/>
                <a:cs typeface="+mn-lt"/>
              </a:rPr>
              <a:t>NWEA Oral Fluency K-5</a:t>
            </a:r>
            <a:r>
              <a:rPr lang="en-US" sz="1400" dirty="0">
                <a:solidFill>
                  <a:schemeClr val="tx1"/>
                </a:solidFill>
              </a:rPr>
              <a:t>    </a:t>
            </a:r>
          </a:p>
          <a:p>
            <a:pPr>
              <a:lnSpc>
                <a:spcPct val="120000"/>
              </a:lnSpc>
            </a:pPr>
            <a:endParaRPr lang="en-US" sz="1400" dirty="0">
              <a:solidFill>
                <a:schemeClr val="tx1"/>
              </a:solidFill>
              <a:ea typeface="Calibri"/>
              <a:cs typeface="Calibri"/>
            </a:endParaRPr>
          </a:p>
          <a:p>
            <a:pPr marL="342900" indent="-342900">
              <a:lnSpc>
                <a:spcPct val="120000"/>
              </a:lnSpc>
              <a:buFont typeface="Wingdings"/>
              <a:buChar char="Ø"/>
            </a:pPr>
            <a:r>
              <a:rPr lang="en-US" sz="1400" dirty="0">
                <a:solidFill>
                  <a:schemeClr val="tx1"/>
                </a:solidFill>
                <a:ea typeface="+mn-lt"/>
                <a:cs typeface="+mn-lt"/>
              </a:rPr>
              <a:t>BEST/NGSSS End of Course Assessment (Algebra, Geometry, Biology, U.S. History and Civics)</a:t>
            </a:r>
          </a:p>
          <a:p>
            <a:pPr>
              <a:lnSpc>
                <a:spcPct val="120000"/>
              </a:lnSpc>
            </a:pPr>
            <a:r>
              <a:rPr lang="en-US" sz="1400" dirty="0">
                <a:solidFill>
                  <a:schemeClr val="tx1"/>
                </a:solidFill>
                <a:ea typeface="+mn-lt"/>
                <a:cs typeface="+mn-lt"/>
              </a:rPr>
              <a:t> </a:t>
            </a:r>
          </a:p>
          <a:p>
            <a:pPr marL="342900" indent="-342900">
              <a:lnSpc>
                <a:spcPct val="120000"/>
              </a:lnSpc>
              <a:buFont typeface="Wingdings"/>
              <a:buChar char="Ø"/>
            </a:pPr>
            <a:r>
              <a:rPr lang="en-US" sz="1400" dirty="0">
                <a:solidFill>
                  <a:schemeClr val="tx1"/>
                </a:solidFill>
                <a:ea typeface="+mn-lt"/>
                <a:cs typeface="+mn-lt"/>
              </a:rPr>
              <a:t>Statewide Science Assessment on Florida’s Academic Standard in Science (Grades 5 &amp; 8) </a:t>
            </a:r>
          </a:p>
          <a:p>
            <a:pPr marL="342900" indent="-342900">
              <a:lnSpc>
                <a:spcPct val="120000"/>
              </a:lnSpc>
              <a:buFont typeface="Wingdings"/>
              <a:buChar char="Ø"/>
            </a:pPr>
            <a:endParaRPr lang="en-US" sz="1400" dirty="0">
              <a:solidFill>
                <a:schemeClr val="tx1"/>
              </a:solidFill>
              <a:ea typeface="+mn-lt"/>
              <a:cs typeface="+mn-lt"/>
            </a:endParaRPr>
          </a:p>
          <a:p>
            <a:pPr>
              <a:lnSpc>
                <a:spcPct val="120000"/>
              </a:lnSpc>
              <a:buFont typeface="Wingdings" panose="05000000000000000000" pitchFamily="2" charset="2"/>
              <a:buChar char="Ø"/>
            </a:pPr>
            <a:r>
              <a:rPr lang="en-US" sz="1400" dirty="0">
                <a:solidFill>
                  <a:schemeClr val="tx1"/>
                </a:solidFill>
              </a:rPr>
              <a:t>  End of year assessments for all courses (Grades 9-12)  </a:t>
            </a:r>
          </a:p>
          <a:p>
            <a:pPr>
              <a:lnSpc>
                <a:spcPct val="120000"/>
              </a:lnSpc>
              <a:buFont typeface="Wingdings" panose="05000000000000000000" pitchFamily="2" charset="2"/>
              <a:buChar char="Ø"/>
            </a:pPr>
            <a:endParaRPr lang="en-US" sz="1400" dirty="0">
              <a:solidFill>
                <a:schemeClr val="tx1"/>
              </a:solidFill>
            </a:endParaRPr>
          </a:p>
          <a:p>
            <a:pPr>
              <a:lnSpc>
                <a:spcPct val="120000"/>
              </a:lnSpc>
              <a:buFont typeface="Wingdings" panose="05000000000000000000" pitchFamily="2" charset="2"/>
              <a:buChar char="Ø"/>
            </a:pPr>
            <a:r>
              <a:rPr lang="en-US" sz="1400" dirty="0">
                <a:solidFill>
                  <a:schemeClr val="tx1"/>
                </a:solidFill>
              </a:rPr>
              <a:t>  Florida Standards Assessments (Grades 3-10)</a:t>
            </a:r>
          </a:p>
          <a:p>
            <a:pPr>
              <a:lnSpc>
                <a:spcPct val="120000"/>
              </a:lnSpc>
              <a:buFont typeface="Wingdings" panose="05000000000000000000" pitchFamily="2" charset="2"/>
              <a:buChar char="Ø"/>
            </a:pPr>
            <a:endParaRPr lang="en-US" sz="1400" dirty="0">
              <a:solidFill>
                <a:schemeClr val="tx1"/>
              </a:solidFill>
              <a:cs typeface="Calibri"/>
            </a:endParaRPr>
          </a:p>
          <a:p>
            <a:pPr>
              <a:lnSpc>
                <a:spcPct val="120000"/>
              </a:lnSpc>
              <a:buFont typeface="Wingdings" panose="05000000000000000000" pitchFamily="2" charset="2"/>
              <a:buChar char="Ø"/>
            </a:pPr>
            <a:r>
              <a:rPr lang="en-US" sz="1400" dirty="0">
                <a:solidFill>
                  <a:schemeClr val="tx1"/>
                </a:solidFill>
              </a:rPr>
              <a:t>  Stanford Achievement Test (SAT10) Grade 3 only</a:t>
            </a:r>
          </a:p>
          <a:p>
            <a:pPr>
              <a:lnSpc>
                <a:spcPct val="120000"/>
              </a:lnSpc>
              <a:buFont typeface="Wingdings" panose="05000000000000000000" pitchFamily="2" charset="2"/>
              <a:buChar char="Ø"/>
            </a:pPr>
            <a:endParaRPr lang="en-US" sz="1400" dirty="0">
              <a:solidFill>
                <a:schemeClr val="tx1"/>
              </a:solidFill>
            </a:endParaRPr>
          </a:p>
          <a:p>
            <a:pPr>
              <a:lnSpc>
                <a:spcPct val="120000"/>
              </a:lnSpc>
              <a:buFont typeface="Wingdings" panose="05000000000000000000" pitchFamily="2" charset="2"/>
              <a:buChar char="Ø"/>
            </a:pPr>
            <a:r>
              <a:rPr lang="en-US" sz="1400" dirty="0">
                <a:solidFill>
                  <a:schemeClr val="tx1"/>
                </a:solidFill>
              </a:rPr>
              <a:t>  </a:t>
            </a:r>
            <a:r>
              <a:rPr lang="en-US" sz="1400" dirty="0">
                <a:solidFill>
                  <a:schemeClr val="tx1"/>
                </a:solidFill>
                <a:ea typeface="Calibri"/>
                <a:cs typeface="Calibri"/>
              </a:rPr>
              <a:t>End of Course (EOC) Assessments for Algebra I and Geometry.</a:t>
            </a:r>
          </a:p>
        </p:txBody>
      </p:sp>
      <p:sp>
        <p:nvSpPr>
          <p:cNvPr id="15" name="Footer Placeholder 7">
            <a:extLst>
              <a:ext uri="{FF2B5EF4-FFF2-40B4-BE49-F238E27FC236}">
                <a16:creationId xmlns:a16="http://schemas.microsoft.com/office/drawing/2014/main" id="{268BC1ED-229A-6514-251A-9AB7D34F47D5}"/>
              </a:ext>
            </a:extLst>
          </p:cNvPr>
          <p:cNvSpPr>
            <a:spLocks noGrp="1"/>
          </p:cNvSpPr>
          <p:nvPr>
            <p:ph type="ftr" sz="quarter" idx="5"/>
          </p:nvPr>
        </p:nvSpPr>
        <p:spPr>
          <a:xfrm>
            <a:off x="3263063" y="6936667"/>
            <a:ext cx="5705856" cy="388620"/>
          </a:xfrm>
        </p:spPr>
        <p:txBody>
          <a:bodyPr/>
          <a:lstStyle/>
          <a:p>
            <a:r>
              <a:rPr lang="en-US" dirty="0"/>
              <a:t>Grants Management-Parent and Family Engagement</a:t>
            </a:r>
          </a:p>
        </p:txBody>
      </p:sp>
      <p:sp>
        <p:nvSpPr>
          <p:cNvPr id="16" name="Slide Number Placeholder 15">
            <a:extLst>
              <a:ext uri="{FF2B5EF4-FFF2-40B4-BE49-F238E27FC236}">
                <a16:creationId xmlns:a16="http://schemas.microsoft.com/office/drawing/2014/main" id="{03AA8CB7-13C0-801C-CB2E-12825DD5200E}"/>
              </a:ext>
            </a:extLst>
          </p:cNvPr>
          <p:cNvSpPr>
            <a:spLocks noGrp="1"/>
          </p:cNvSpPr>
          <p:nvPr>
            <p:ph type="sldNum" sz="quarter" idx="7"/>
          </p:nvPr>
        </p:nvSpPr>
        <p:spPr/>
        <p:txBody>
          <a:bodyPr/>
          <a:lstStyle/>
          <a:p>
            <a:fld id="{B6F15528-21DE-4FAA-801E-634DDDAF4B2B}" type="slidenum">
              <a:rPr lang="en-US" smtClean="0"/>
              <a:t>17</a:t>
            </a:fld>
            <a:endParaRPr lang="en-US"/>
          </a:p>
        </p:txBody>
      </p:sp>
    </p:spTree>
    <p:extLst>
      <p:ext uri="{BB962C8B-B14F-4D97-AF65-F5344CB8AC3E}">
        <p14:creationId xmlns:p14="http://schemas.microsoft.com/office/powerpoint/2010/main" val="41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801968" cy="7772400"/>
            <a:chOff x="0" y="0"/>
            <a:chExt cx="12801968" cy="7772400"/>
          </a:xfrm>
        </p:grpSpPr>
        <p:pic>
          <p:nvPicPr>
            <p:cNvPr id="3" name="object 3"/>
            <p:cNvPicPr/>
            <p:nvPr/>
          </p:nvPicPr>
          <p:blipFill>
            <a:blip r:embed="rId2" cstate="print"/>
            <a:stretch>
              <a:fillRect/>
            </a:stretch>
          </p:blipFill>
          <p:spPr>
            <a:xfrm>
              <a:off x="0" y="0"/>
              <a:ext cx="12801600" cy="7772400"/>
            </a:xfrm>
            <a:prstGeom prst="rect">
              <a:avLst/>
            </a:prstGeom>
          </p:spPr>
        </p:pic>
        <p:pic>
          <p:nvPicPr>
            <p:cNvPr id="4" name="object 4"/>
            <p:cNvPicPr/>
            <p:nvPr/>
          </p:nvPicPr>
          <p:blipFill>
            <a:blip r:embed="rId3" cstate="print"/>
            <a:stretch>
              <a:fillRect/>
            </a:stretch>
          </p:blipFill>
          <p:spPr>
            <a:xfrm>
              <a:off x="0" y="0"/>
              <a:ext cx="12801599" cy="7772400"/>
            </a:xfrm>
            <a:prstGeom prst="rect">
              <a:avLst/>
            </a:prstGeom>
          </p:spPr>
        </p:pic>
        <p:sp>
          <p:nvSpPr>
            <p:cNvPr id="5" name="object 5"/>
            <p:cNvSpPr/>
            <p:nvPr/>
          </p:nvSpPr>
          <p:spPr>
            <a:xfrm>
              <a:off x="11247116" y="4012523"/>
              <a:ext cx="1554480" cy="1868170"/>
            </a:xfrm>
            <a:custGeom>
              <a:avLst/>
              <a:gdLst/>
              <a:ahLst/>
              <a:cxnLst/>
              <a:rect l="l" t="t" r="r" b="b"/>
              <a:pathLst>
                <a:path w="1554479" h="1868170">
                  <a:moveTo>
                    <a:pt x="1554483" y="0"/>
                  </a:moveTo>
                  <a:lnTo>
                    <a:pt x="529221" y="0"/>
                  </a:lnTo>
                  <a:lnTo>
                    <a:pt x="0" y="933958"/>
                  </a:lnTo>
                  <a:lnTo>
                    <a:pt x="529221" y="1867916"/>
                  </a:lnTo>
                  <a:lnTo>
                    <a:pt x="1554483" y="1867916"/>
                  </a:lnTo>
                  <a:lnTo>
                    <a:pt x="1554483" y="0"/>
                  </a:lnTo>
                  <a:close/>
                </a:path>
              </a:pathLst>
            </a:custGeom>
            <a:solidFill>
              <a:srgbClr val="A6CE39">
                <a:alpha val="29998"/>
              </a:srgbClr>
            </a:solidFill>
          </p:spPr>
          <p:txBody>
            <a:bodyPr wrap="square" lIns="0" tIns="0" rIns="0" bIns="0" rtlCol="0"/>
            <a:lstStyle/>
            <a:p>
              <a:endParaRPr/>
            </a:p>
          </p:txBody>
        </p:sp>
        <p:sp>
          <p:nvSpPr>
            <p:cNvPr id="6" name="object 6"/>
            <p:cNvSpPr/>
            <p:nvPr/>
          </p:nvSpPr>
          <p:spPr>
            <a:xfrm>
              <a:off x="10456114" y="2006260"/>
              <a:ext cx="2117090" cy="1868170"/>
            </a:xfrm>
            <a:custGeom>
              <a:avLst/>
              <a:gdLst/>
              <a:ahLst/>
              <a:cxnLst/>
              <a:rect l="l" t="t" r="r" b="b"/>
              <a:pathLst>
                <a:path w="2117090" h="1868170">
                  <a:moveTo>
                    <a:pt x="1587665" y="0"/>
                  </a:moveTo>
                  <a:lnTo>
                    <a:pt x="529221" y="0"/>
                  </a:lnTo>
                  <a:lnTo>
                    <a:pt x="0" y="933958"/>
                  </a:lnTo>
                  <a:lnTo>
                    <a:pt x="529221" y="1867916"/>
                  </a:lnTo>
                  <a:lnTo>
                    <a:pt x="1587665" y="1867916"/>
                  </a:lnTo>
                  <a:lnTo>
                    <a:pt x="2116886" y="933958"/>
                  </a:lnTo>
                  <a:lnTo>
                    <a:pt x="1587665" y="0"/>
                  </a:lnTo>
                  <a:close/>
                </a:path>
              </a:pathLst>
            </a:custGeom>
            <a:solidFill>
              <a:srgbClr val="5A204D">
                <a:alpha val="19999"/>
              </a:srgbClr>
            </a:solidFill>
          </p:spPr>
          <p:txBody>
            <a:bodyPr wrap="square" lIns="0" tIns="0" rIns="0" bIns="0" rtlCol="0"/>
            <a:lstStyle/>
            <a:p>
              <a:endParaRPr/>
            </a:p>
          </p:txBody>
        </p:sp>
        <p:sp>
          <p:nvSpPr>
            <p:cNvPr id="7" name="object 7"/>
            <p:cNvSpPr/>
            <p:nvPr/>
          </p:nvSpPr>
          <p:spPr>
            <a:xfrm>
              <a:off x="10917923" y="0"/>
              <a:ext cx="1884045" cy="7772400"/>
            </a:xfrm>
            <a:custGeom>
              <a:avLst/>
              <a:gdLst/>
              <a:ahLst/>
              <a:cxnLst/>
              <a:rect l="l" t="t" r="r" b="b"/>
              <a:pathLst>
                <a:path w="1884045" h="7772400">
                  <a:moveTo>
                    <a:pt x="1883664" y="6541173"/>
                  </a:moveTo>
                  <a:lnTo>
                    <a:pt x="1587665" y="6018796"/>
                  </a:lnTo>
                  <a:lnTo>
                    <a:pt x="529221" y="6018796"/>
                  </a:lnTo>
                  <a:lnTo>
                    <a:pt x="0" y="6952755"/>
                  </a:lnTo>
                  <a:lnTo>
                    <a:pt x="464451" y="7772400"/>
                  </a:lnTo>
                  <a:lnTo>
                    <a:pt x="1652435" y="7772400"/>
                  </a:lnTo>
                  <a:lnTo>
                    <a:pt x="1883664" y="7364323"/>
                  </a:lnTo>
                  <a:lnTo>
                    <a:pt x="1883664" y="6541173"/>
                  </a:lnTo>
                  <a:close/>
                </a:path>
                <a:path w="1884045" h="7772400">
                  <a:moveTo>
                    <a:pt x="1883664" y="522389"/>
                  </a:moveTo>
                  <a:lnTo>
                    <a:pt x="1587665" y="0"/>
                  </a:lnTo>
                  <a:lnTo>
                    <a:pt x="529221" y="0"/>
                  </a:lnTo>
                  <a:lnTo>
                    <a:pt x="0" y="933958"/>
                  </a:lnTo>
                  <a:lnTo>
                    <a:pt x="529221" y="1867916"/>
                  </a:lnTo>
                  <a:lnTo>
                    <a:pt x="1587665" y="1867916"/>
                  </a:lnTo>
                  <a:lnTo>
                    <a:pt x="1883664" y="1345539"/>
                  </a:lnTo>
                  <a:lnTo>
                    <a:pt x="1883664" y="522389"/>
                  </a:lnTo>
                  <a:close/>
                </a:path>
              </a:pathLst>
            </a:custGeom>
            <a:solidFill>
              <a:srgbClr val="00234B">
                <a:alpha val="29998"/>
              </a:srgbClr>
            </a:solidFill>
          </p:spPr>
          <p:txBody>
            <a:bodyPr wrap="square" lIns="0" tIns="0" rIns="0" bIns="0" rtlCol="0"/>
            <a:lstStyle/>
            <a:p>
              <a:endParaRPr/>
            </a:p>
          </p:txBody>
        </p:sp>
      </p:grpSp>
      <p:pic>
        <p:nvPicPr>
          <p:cNvPr id="8" name="Picture 7" descr="A close up of a black background&#10;&#10;Description automatically generated">
            <a:extLst>
              <a:ext uri="{FF2B5EF4-FFF2-40B4-BE49-F238E27FC236}">
                <a16:creationId xmlns:a16="http://schemas.microsoft.com/office/drawing/2014/main" id="{F2259B77-6930-3DBF-66B6-5F35838E46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8" y="6489554"/>
            <a:ext cx="1282846" cy="1282846"/>
          </a:xfrm>
          <a:prstGeom prst="rect">
            <a:avLst/>
          </a:prstGeom>
        </p:spPr>
      </p:pic>
      <p:sp>
        <p:nvSpPr>
          <p:cNvPr id="9" name="Rectangle 8">
            <a:extLst>
              <a:ext uri="{FF2B5EF4-FFF2-40B4-BE49-F238E27FC236}">
                <a16:creationId xmlns:a16="http://schemas.microsoft.com/office/drawing/2014/main" id="{1C3190BA-B9CA-EA67-ECAA-F78A7D5E7277}"/>
              </a:ext>
            </a:extLst>
          </p:cNvPr>
          <p:cNvSpPr/>
          <p:nvPr/>
        </p:nvSpPr>
        <p:spPr>
          <a:xfrm>
            <a:off x="914399" y="152400"/>
            <a:ext cx="9677401" cy="1077218"/>
          </a:xfrm>
          <a:prstGeom prst="rect">
            <a:avLst/>
          </a:prstGeom>
        </p:spPr>
        <p:txBody>
          <a:bodyPr wrap="square">
            <a:spAutoFit/>
          </a:bodyPr>
          <a:lstStyle/>
          <a:p>
            <a:pPr algn="ctr"/>
            <a:r>
              <a:rPr lang="en-US" sz="3200" b="1" dirty="0">
                <a:solidFill>
                  <a:schemeClr val="tx1"/>
                </a:solidFill>
              </a:rPr>
              <a:t>How do I request the qualifications of my child’s teachers?</a:t>
            </a:r>
            <a:endParaRPr lang="en-US" sz="3200" dirty="0">
              <a:solidFill>
                <a:schemeClr val="tx1"/>
              </a:solidFill>
            </a:endParaRPr>
          </a:p>
        </p:txBody>
      </p:sp>
      <p:sp>
        <p:nvSpPr>
          <p:cNvPr id="10" name="Rectangle 9">
            <a:extLst>
              <a:ext uri="{FF2B5EF4-FFF2-40B4-BE49-F238E27FC236}">
                <a16:creationId xmlns:a16="http://schemas.microsoft.com/office/drawing/2014/main" id="{33E45A1F-7228-6371-BE95-819F76D6DD6C}"/>
              </a:ext>
            </a:extLst>
          </p:cNvPr>
          <p:cNvSpPr/>
          <p:nvPr/>
        </p:nvSpPr>
        <p:spPr>
          <a:xfrm>
            <a:off x="914400" y="1382018"/>
            <a:ext cx="9372600" cy="4382995"/>
          </a:xfrm>
          <a:prstGeom prst="rect">
            <a:avLst/>
          </a:prstGeom>
        </p:spPr>
        <p:txBody>
          <a:bodyPr wrap="square">
            <a:spAutoFit/>
          </a:bodyPr>
          <a:lstStyle/>
          <a:p>
            <a:pPr marL="342900" indent="-342900" fontAlgn="auto">
              <a:lnSpc>
                <a:spcPct val="120000"/>
              </a:lnSpc>
              <a:spcBef>
                <a:spcPts val="0"/>
              </a:spcBef>
              <a:spcAft>
                <a:spcPts val="0"/>
              </a:spcAft>
              <a:buFont typeface="Wingdings" panose="05000000000000000000" pitchFamily="2" charset="2"/>
              <a:buChar char="Ø"/>
            </a:pPr>
            <a:r>
              <a:rPr lang="en-US" dirty="0">
                <a:solidFill>
                  <a:schemeClr val="tx1"/>
                </a:solidFill>
              </a:rPr>
              <a:t>Title I parents/guardians have the right to request the qualifications of their child’s teachers.</a:t>
            </a:r>
          </a:p>
          <a:p>
            <a:pPr marL="948690" lvl="1" indent="-342900">
              <a:lnSpc>
                <a:spcPct val="120000"/>
              </a:lnSpc>
              <a:spcBef>
                <a:spcPts val="0"/>
              </a:spcBef>
              <a:buFont typeface="Arial" panose="020B0604020202020204" pitchFamily="34" charset="0"/>
              <a:buChar char="•"/>
            </a:pPr>
            <a:r>
              <a:rPr lang="en-US" dirty="0">
                <a:solidFill>
                  <a:schemeClr val="tx1"/>
                </a:solidFill>
              </a:rPr>
              <a:t>The Title I Information booklet explains parents’ rights.</a:t>
            </a:r>
          </a:p>
          <a:p>
            <a:pPr fontAlgn="auto">
              <a:lnSpc>
                <a:spcPct val="120000"/>
              </a:lnSpc>
              <a:spcBef>
                <a:spcPts val="0"/>
              </a:spcBef>
              <a:spcAft>
                <a:spcPts val="0"/>
              </a:spcAft>
              <a:buFont typeface="Wingdings" panose="05000000000000000000" pitchFamily="2" charset="2"/>
              <a:buChar char="Ø"/>
            </a:pPr>
            <a:endParaRPr lang="en-US" dirty="0">
              <a:solidFill>
                <a:schemeClr val="tx1"/>
              </a:solidFill>
            </a:endParaRPr>
          </a:p>
          <a:p>
            <a:pPr fontAlgn="auto">
              <a:lnSpc>
                <a:spcPct val="120000"/>
              </a:lnSpc>
              <a:spcBef>
                <a:spcPts val="0"/>
              </a:spcBef>
              <a:spcAft>
                <a:spcPts val="0"/>
              </a:spcAft>
              <a:buFont typeface="Wingdings" panose="05000000000000000000" pitchFamily="2" charset="2"/>
              <a:buChar char="Ø"/>
            </a:pPr>
            <a:r>
              <a:rPr lang="en-US" dirty="0">
                <a:solidFill>
                  <a:schemeClr val="tx1"/>
                </a:solidFill>
              </a:rPr>
              <a:t>To request qualifications:</a:t>
            </a:r>
          </a:p>
          <a:p>
            <a:pPr marL="948690" lvl="1" indent="-342900">
              <a:lnSpc>
                <a:spcPct val="120000"/>
              </a:lnSpc>
              <a:spcBef>
                <a:spcPts val="0"/>
              </a:spcBef>
              <a:buFont typeface="Arial" panose="020B0604020202020204" pitchFamily="34" charset="0"/>
              <a:buChar char="•"/>
            </a:pPr>
            <a:r>
              <a:rPr lang="en-US" dirty="0">
                <a:solidFill>
                  <a:schemeClr val="tx1"/>
                </a:solidFill>
              </a:rPr>
              <a:t>Request from the principal in writing </a:t>
            </a:r>
          </a:p>
          <a:p>
            <a:pPr marL="948690" lvl="1" indent="-342900">
              <a:lnSpc>
                <a:spcPct val="120000"/>
              </a:lnSpc>
              <a:spcBef>
                <a:spcPts val="0"/>
              </a:spcBef>
              <a:buFont typeface="Arial" panose="020B0604020202020204" pitchFamily="34" charset="0"/>
              <a:buChar char="•"/>
            </a:pPr>
            <a:r>
              <a:rPr lang="en-US" dirty="0">
                <a:solidFill>
                  <a:schemeClr val="tx1"/>
                </a:solidFill>
              </a:rPr>
              <a:t>Access the information at: </a:t>
            </a:r>
            <a:r>
              <a:rPr lang="en-US" dirty="0">
                <a:solidFill>
                  <a:srgbClr val="0070C0"/>
                </a:solidFill>
              </a:rPr>
              <a:t>https://www.fldoe.org/teaching/certification/index.stml</a:t>
            </a:r>
          </a:p>
          <a:p>
            <a:pPr marL="342900" lvl="1" indent="-342900">
              <a:lnSpc>
                <a:spcPct val="120000"/>
              </a:lnSpc>
              <a:spcBef>
                <a:spcPts val="0"/>
              </a:spcBef>
              <a:buFont typeface="Wingdings" panose="05000000000000000000" pitchFamily="2" charset="2"/>
              <a:buChar char="Ø"/>
            </a:pPr>
            <a:endParaRPr lang="en-US" dirty="0">
              <a:solidFill>
                <a:schemeClr val="tx1"/>
              </a:solidFill>
            </a:endParaRPr>
          </a:p>
          <a:p>
            <a:pPr marL="342900" lvl="1" indent="-342900">
              <a:lnSpc>
                <a:spcPct val="120000"/>
              </a:lnSpc>
              <a:spcBef>
                <a:spcPts val="0"/>
              </a:spcBef>
              <a:buFont typeface="Wingdings" panose="05000000000000000000" pitchFamily="2" charset="2"/>
              <a:buChar char="Ø"/>
            </a:pPr>
            <a:r>
              <a:rPr lang="en-US" dirty="0">
                <a:solidFill>
                  <a:schemeClr val="tx1"/>
                </a:solidFill>
              </a:rPr>
              <a:t>Every Student Succeeds Act (ESSA). Our school presently has </a:t>
            </a:r>
            <a:r>
              <a:rPr lang="en-US" b="1" dirty="0">
                <a:solidFill>
                  <a:schemeClr val="tx1"/>
                </a:solidFill>
              </a:rPr>
              <a:t>17 or 77 % </a:t>
            </a:r>
            <a:r>
              <a:rPr lang="en-US" dirty="0">
                <a:solidFill>
                  <a:schemeClr val="tx1"/>
                </a:solidFill>
              </a:rPr>
              <a:t>of state certified teachers</a:t>
            </a:r>
          </a:p>
          <a:p>
            <a:pPr marL="948690" lvl="1" indent="-342900">
              <a:lnSpc>
                <a:spcPct val="120000"/>
              </a:lnSpc>
              <a:spcBef>
                <a:spcPts val="0"/>
              </a:spcBef>
              <a:buFont typeface="Arial" panose="020B0604020202020204" pitchFamily="34" charset="0"/>
              <a:buChar char="•"/>
            </a:pPr>
            <a:r>
              <a:rPr lang="en-US" b="1" dirty="0">
                <a:solidFill>
                  <a:schemeClr val="tx1"/>
                </a:solidFill>
              </a:rPr>
              <a:t> 5</a:t>
            </a:r>
            <a:r>
              <a:rPr lang="en-US" dirty="0">
                <a:solidFill>
                  <a:schemeClr val="tx1"/>
                </a:solidFill>
              </a:rPr>
              <a:t> teachers who are teaching “out of field”</a:t>
            </a:r>
          </a:p>
          <a:p>
            <a:pPr marL="948690" lvl="1" indent="-342900">
              <a:lnSpc>
                <a:spcPct val="120000"/>
              </a:lnSpc>
              <a:spcBef>
                <a:spcPts val="0"/>
              </a:spcBef>
              <a:buFont typeface="Arial" panose="020B0604020202020204" pitchFamily="34" charset="0"/>
              <a:buChar char="•"/>
            </a:pPr>
            <a:r>
              <a:rPr lang="en-US" dirty="0">
                <a:solidFill>
                  <a:schemeClr val="tx1"/>
                </a:solidFill>
              </a:rPr>
              <a:t>Information is sent home monthly</a:t>
            </a:r>
          </a:p>
          <a:p>
            <a:pPr marL="948690" lvl="1" indent="-342900">
              <a:lnSpc>
                <a:spcPct val="120000"/>
              </a:lnSpc>
              <a:buFont typeface="Arial" panose="020B0604020202020204" pitchFamily="34" charset="0"/>
              <a:buChar char="•"/>
            </a:pPr>
            <a:r>
              <a:rPr lang="en-US" dirty="0">
                <a:solidFill>
                  <a:schemeClr val="tx1"/>
                </a:solidFill>
              </a:rPr>
              <a:t>Four Week Notice</a:t>
            </a:r>
          </a:p>
        </p:txBody>
      </p:sp>
      <p:sp>
        <p:nvSpPr>
          <p:cNvPr id="21" name="Footer Placeholder 20">
            <a:extLst>
              <a:ext uri="{FF2B5EF4-FFF2-40B4-BE49-F238E27FC236}">
                <a16:creationId xmlns:a16="http://schemas.microsoft.com/office/drawing/2014/main" id="{28991506-E863-3CB7-6AED-0E26719C470A}"/>
              </a:ext>
            </a:extLst>
          </p:cNvPr>
          <p:cNvSpPr>
            <a:spLocks noGrp="1"/>
          </p:cNvSpPr>
          <p:nvPr>
            <p:ph type="ftr" sz="quarter" idx="5"/>
          </p:nvPr>
        </p:nvSpPr>
        <p:spPr>
          <a:xfrm>
            <a:off x="3587128" y="6936667"/>
            <a:ext cx="5629656" cy="388620"/>
          </a:xfrm>
        </p:spPr>
        <p:txBody>
          <a:bodyPr/>
          <a:lstStyle/>
          <a:p>
            <a:r>
              <a:rPr lang="en-US" dirty="0"/>
              <a:t>Grants Management-Parent and Family Engagement</a:t>
            </a:r>
          </a:p>
        </p:txBody>
      </p:sp>
      <p:sp>
        <p:nvSpPr>
          <p:cNvPr id="22" name="Slide Number Placeholder 21">
            <a:extLst>
              <a:ext uri="{FF2B5EF4-FFF2-40B4-BE49-F238E27FC236}">
                <a16:creationId xmlns:a16="http://schemas.microsoft.com/office/drawing/2014/main" id="{CD47E5EE-006C-22A4-CC8B-34E23FD3F9DF}"/>
              </a:ext>
            </a:extLst>
          </p:cNvPr>
          <p:cNvSpPr>
            <a:spLocks noGrp="1"/>
          </p:cNvSpPr>
          <p:nvPr>
            <p:ph type="sldNum" sz="quarter" idx="7"/>
          </p:nvPr>
        </p:nvSpPr>
        <p:spPr/>
        <p:txBody>
          <a:bodyPr/>
          <a:lstStyle/>
          <a:p>
            <a:fld id="{B6F15528-21DE-4FAA-801E-634DDDAF4B2B}" type="slidenum">
              <a:rPr lang="en-US" smtClean="0"/>
              <a:t>18</a:t>
            </a:fld>
            <a:endParaRPr lang="en-US"/>
          </a:p>
        </p:txBody>
      </p:sp>
    </p:spTree>
    <p:extLst>
      <p:ext uri="{BB962C8B-B14F-4D97-AF65-F5344CB8AC3E}">
        <p14:creationId xmlns:p14="http://schemas.microsoft.com/office/powerpoint/2010/main" val="895296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801968" cy="7772400"/>
            <a:chOff x="0" y="0"/>
            <a:chExt cx="12801968" cy="7772400"/>
          </a:xfrm>
        </p:grpSpPr>
        <p:pic>
          <p:nvPicPr>
            <p:cNvPr id="3" name="object 3"/>
            <p:cNvPicPr/>
            <p:nvPr/>
          </p:nvPicPr>
          <p:blipFill>
            <a:blip r:embed="rId2" cstate="print"/>
            <a:stretch>
              <a:fillRect/>
            </a:stretch>
          </p:blipFill>
          <p:spPr>
            <a:xfrm>
              <a:off x="0" y="0"/>
              <a:ext cx="12801600" cy="7772400"/>
            </a:xfrm>
            <a:prstGeom prst="rect">
              <a:avLst/>
            </a:prstGeom>
          </p:spPr>
        </p:pic>
        <p:pic>
          <p:nvPicPr>
            <p:cNvPr id="4" name="object 4"/>
            <p:cNvPicPr/>
            <p:nvPr/>
          </p:nvPicPr>
          <p:blipFill>
            <a:blip r:embed="rId3" cstate="print"/>
            <a:stretch>
              <a:fillRect/>
            </a:stretch>
          </p:blipFill>
          <p:spPr>
            <a:xfrm>
              <a:off x="0" y="0"/>
              <a:ext cx="12801599" cy="7772400"/>
            </a:xfrm>
            <a:prstGeom prst="rect">
              <a:avLst/>
            </a:prstGeom>
          </p:spPr>
        </p:pic>
        <p:sp>
          <p:nvSpPr>
            <p:cNvPr id="5" name="object 5"/>
            <p:cNvSpPr/>
            <p:nvPr/>
          </p:nvSpPr>
          <p:spPr>
            <a:xfrm>
              <a:off x="11247116" y="4012523"/>
              <a:ext cx="1554480" cy="1868170"/>
            </a:xfrm>
            <a:custGeom>
              <a:avLst/>
              <a:gdLst/>
              <a:ahLst/>
              <a:cxnLst/>
              <a:rect l="l" t="t" r="r" b="b"/>
              <a:pathLst>
                <a:path w="1554479" h="1868170">
                  <a:moveTo>
                    <a:pt x="1554483" y="0"/>
                  </a:moveTo>
                  <a:lnTo>
                    <a:pt x="529221" y="0"/>
                  </a:lnTo>
                  <a:lnTo>
                    <a:pt x="0" y="933958"/>
                  </a:lnTo>
                  <a:lnTo>
                    <a:pt x="529221" y="1867916"/>
                  </a:lnTo>
                  <a:lnTo>
                    <a:pt x="1554483" y="1867916"/>
                  </a:lnTo>
                  <a:lnTo>
                    <a:pt x="1554483" y="0"/>
                  </a:lnTo>
                  <a:close/>
                </a:path>
              </a:pathLst>
            </a:custGeom>
            <a:solidFill>
              <a:srgbClr val="A6CE39">
                <a:alpha val="29998"/>
              </a:srgbClr>
            </a:solidFill>
          </p:spPr>
          <p:txBody>
            <a:bodyPr wrap="square" lIns="0" tIns="0" rIns="0" bIns="0" rtlCol="0"/>
            <a:lstStyle/>
            <a:p>
              <a:endParaRPr/>
            </a:p>
          </p:txBody>
        </p:sp>
        <p:sp>
          <p:nvSpPr>
            <p:cNvPr id="6" name="object 6"/>
            <p:cNvSpPr/>
            <p:nvPr/>
          </p:nvSpPr>
          <p:spPr>
            <a:xfrm>
              <a:off x="10456114" y="2006260"/>
              <a:ext cx="2117090" cy="1868170"/>
            </a:xfrm>
            <a:custGeom>
              <a:avLst/>
              <a:gdLst/>
              <a:ahLst/>
              <a:cxnLst/>
              <a:rect l="l" t="t" r="r" b="b"/>
              <a:pathLst>
                <a:path w="2117090" h="1868170">
                  <a:moveTo>
                    <a:pt x="1587665" y="0"/>
                  </a:moveTo>
                  <a:lnTo>
                    <a:pt x="529221" y="0"/>
                  </a:lnTo>
                  <a:lnTo>
                    <a:pt x="0" y="933958"/>
                  </a:lnTo>
                  <a:lnTo>
                    <a:pt x="529221" y="1867916"/>
                  </a:lnTo>
                  <a:lnTo>
                    <a:pt x="1587665" y="1867916"/>
                  </a:lnTo>
                  <a:lnTo>
                    <a:pt x="2116886" y="933958"/>
                  </a:lnTo>
                  <a:lnTo>
                    <a:pt x="1587665" y="0"/>
                  </a:lnTo>
                  <a:close/>
                </a:path>
              </a:pathLst>
            </a:custGeom>
            <a:solidFill>
              <a:srgbClr val="5A204D">
                <a:alpha val="19999"/>
              </a:srgbClr>
            </a:solidFill>
          </p:spPr>
          <p:txBody>
            <a:bodyPr wrap="square" lIns="0" tIns="0" rIns="0" bIns="0" rtlCol="0"/>
            <a:lstStyle/>
            <a:p>
              <a:endParaRPr/>
            </a:p>
          </p:txBody>
        </p:sp>
        <p:sp>
          <p:nvSpPr>
            <p:cNvPr id="7" name="object 7"/>
            <p:cNvSpPr/>
            <p:nvPr/>
          </p:nvSpPr>
          <p:spPr>
            <a:xfrm>
              <a:off x="10917923" y="0"/>
              <a:ext cx="1884045" cy="7772400"/>
            </a:xfrm>
            <a:custGeom>
              <a:avLst/>
              <a:gdLst/>
              <a:ahLst/>
              <a:cxnLst/>
              <a:rect l="l" t="t" r="r" b="b"/>
              <a:pathLst>
                <a:path w="1884045" h="7772400">
                  <a:moveTo>
                    <a:pt x="1883664" y="6541173"/>
                  </a:moveTo>
                  <a:lnTo>
                    <a:pt x="1587665" y="6018796"/>
                  </a:lnTo>
                  <a:lnTo>
                    <a:pt x="529221" y="6018796"/>
                  </a:lnTo>
                  <a:lnTo>
                    <a:pt x="0" y="6952755"/>
                  </a:lnTo>
                  <a:lnTo>
                    <a:pt x="464451" y="7772400"/>
                  </a:lnTo>
                  <a:lnTo>
                    <a:pt x="1652435" y="7772400"/>
                  </a:lnTo>
                  <a:lnTo>
                    <a:pt x="1883664" y="7364323"/>
                  </a:lnTo>
                  <a:lnTo>
                    <a:pt x="1883664" y="6541173"/>
                  </a:lnTo>
                  <a:close/>
                </a:path>
                <a:path w="1884045" h="7772400">
                  <a:moveTo>
                    <a:pt x="1883664" y="522389"/>
                  </a:moveTo>
                  <a:lnTo>
                    <a:pt x="1587665" y="0"/>
                  </a:lnTo>
                  <a:lnTo>
                    <a:pt x="529221" y="0"/>
                  </a:lnTo>
                  <a:lnTo>
                    <a:pt x="0" y="933958"/>
                  </a:lnTo>
                  <a:lnTo>
                    <a:pt x="529221" y="1867916"/>
                  </a:lnTo>
                  <a:lnTo>
                    <a:pt x="1587665" y="1867916"/>
                  </a:lnTo>
                  <a:lnTo>
                    <a:pt x="1883664" y="1345539"/>
                  </a:lnTo>
                  <a:lnTo>
                    <a:pt x="1883664" y="522389"/>
                  </a:lnTo>
                  <a:close/>
                </a:path>
              </a:pathLst>
            </a:custGeom>
            <a:solidFill>
              <a:srgbClr val="00234B">
                <a:alpha val="29998"/>
              </a:srgbClr>
            </a:solidFill>
          </p:spPr>
          <p:txBody>
            <a:bodyPr wrap="square" lIns="0" tIns="0" rIns="0" bIns="0" rtlCol="0"/>
            <a:lstStyle/>
            <a:p>
              <a:endParaRPr/>
            </a:p>
          </p:txBody>
        </p:sp>
      </p:grpSp>
      <p:pic>
        <p:nvPicPr>
          <p:cNvPr id="8" name="Picture 7" descr="A close up of a black background&#10;&#10;Description automatically generated">
            <a:extLst>
              <a:ext uri="{FF2B5EF4-FFF2-40B4-BE49-F238E27FC236}">
                <a16:creationId xmlns:a16="http://schemas.microsoft.com/office/drawing/2014/main" id="{A6D80074-EDEF-DB73-8201-D01A7A637C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8" y="6489554"/>
            <a:ext cx="1282846" cy="1282846"/>
          </a:xfrm>
          <a:prstGeom prst="rect">
            <a:avLst/>
          </a:prstGeom>
        </p:spPr>
      </p:pic>
      <p:sp>
        <p:nvSpPr>
          <p:cNvPr id="11" name="Rectangle 10">
            <a:extLst>
              <a:ext uri="{FF2B5EF4-FFF2-40B4-BE49-F238E27FC236}">
                <a16:creationId xmlns:a16="http://schemas.microsoft.com/office/drawing/2014/main" id="{B259BE5E-4B71-0C83-D20B-929542844447}"/>
              </a:ext>
            </a:extLst>
          </p:cNvPr>
          <p:cNvSpPr/>
          <p:nvPr/>
        </p:nvSpPr>
        <p:spPr>
          <a:xfrm>
            <a:off x="914400" y="381000"/>
            <a:ext cx="9448800" cy="584775"/>
          </a:xfrm>
          <a:prstGeom prst="rect">
            <a:avLst/>
          </a:prstGeom>
        </p:spPr>
        <p:txBody>
          <a:bodyPr wrap="square">
            <a:spAutoFit/>
          </a:bodyPr>
          <a:lstStyle/>
          <a:p>
            <a:pPr algn="ctr"/>
            <a:r>
              <a:rPr lang="en-US" sz="3200" b="1" dirty="0">
                <a:solidFill>
                  <a:schemeClr val="tx1"/>
                </a:solidFill>
              </a:rPr>
              <a:t>What are my rights as a Title I Parent/Guardian?</a:t>
            </a:r>
            <a:endParaRPr lang="en-US" sz="3200" dirty="0">
              <a:solidFill>
                <a:schemeClr val="tx1"/>
              </a:solidFill>
            </a:endParaRPr>
          </a:p>
        </p:txBody>
      </p:sp>
      <p:sp>
        <p:nvSpPr>
          <p:cNvPr id="13" name="Rectangle 12">
            <a:extLst>
              <a:ext uri="{FF2B5EF4-FFF2-40B4-BE49-F238E27FC236}">
                <a16:creationId xmlns:a16="http://schemas.microsoft.com/office/drawing/2014/main" id="{9E8E5421-A682-3E19-D4A4-849563C43739}"/>
              </a:ext>
            </a:extLst>
          </p:cNvPr>
          <p:cNvSpPr/>
          <p:nvPr/>
        </p:nvSpPr>
        <p:spPr>
          <a:xfrm>
            <a:off x="914400" y="1081649"/>
            <a:ext cx="9448800" cy="5351721"/>
          </a:xfrm>
          <a:prstGeom prst="rect">
            <a:avLst/>
          </a:prstGeom>
        </p:spPr>
        <p:txBody>
          <a:bodyPr wrap="square">
            <a:spAutoFit/>
          </a:bodyPr>
          <a:lstStyle/>
          <a:p>
            <a:pPr fontAlgn="auto">
              <a:lnSpc>
                <a:spcPct val="120000"/>
              </a:lnSpc>
              <a:spcBef>
                <a:spcPts val="0"/>
              </a:spcBef>
              <a:spcAft>
                <a:spcPts val="0"/>
              </a:spcAft>
            </a:pPr>
            <a:r>
              <a:rPr lang="en-US" sz="1300" b="1" dirty="0">
                <a:solidFill>
                  <a:schemeClr val="tx1"/>
                </a:solidFill>
              </a:rPr>
              <a:t>You have the right to know:</a:t>
            </a:r>
          </a:p>
          <a:p>
            <a:pPr fontAlgn="auto">
              <a:lnSpc>
                <a:spcPct val="120000"/>
              </a:lnSpc>
              <a:spcBef>
                <a:spcPts val="0"/>
              </a:spcBef>
              <a:spcAft>
                <a:spcPts val="0"/>
              </a:spcAft>
              <a:buFont typeface="Wingdings" panose="05000000000000000000" pitchFamily="2" charset="2"/>
              <a:buChar char="Ø"/>
            </a:pPr>
            <a:endParaRPr lang="en-US" sz="1300" b="1" dirty="0">
              <a:solidFill>
                <a:schemeClr val="tx1"/>
              </a:solidFill>
            </a:endParaRPr>
          </a:p>
          <a:p>
            <a:pPr marL="285750" indent="-285750" fontAlgn="auto">
              <a:lnSpc>
                <a:spcPct val="120000"/>
              </a:lnSpc>
              <a:spcBef>
                <a:spcPts val="0"/>
              </a:spcBef>
              <a:spcAft>
                <a:spcPts val="0"/>
              </a:spcAft>
              <a:buFont typeface="Wingdings" panose="05000000000000000000" pitchFamily="2" charset="2"/>
              <a:buChar char="Ø"/>
            </a:pPr>
            <a:r>
              <a:rPr lang="en-US" sz="1300" b="1" dirty="0">
                <a:solidFill>
                  <a:schemeClr val="tx1"/>
                </a:solidFill>
              </a:rPr>
              <a:t>An opportunity to schedule regular meetings to make suggestions and participate, as appropriate, in decisions that relate to your child's education</a:t>
            </a:r>
          </a:p>
          <a:p>
            <a:pPr fontAlgn="auto">
              <a:lnSpc>
                <a:spcPct val="120000"/>
              </a:lnSpc>
              <a:spcBef>
                <a:spcPts val="0"/>
              </a:spcBef>
              <a:spcAft>
                <a:spcPts val="0"/>
              </a:spcAft>
              <a:buFont typeface="Wingdings" panose="05000000000000000000" pitchFamily="2" charset="2"/>
              <a:buChar char="Ø"/>
            </a:pPr>
            <a:endParaRPr lang="en-US" sz="1300" b="1" dirty="0">
              <a:solidFill>
                <a:schemeClr val="tx1"/>
              </a:solidFill>
            </a:endParaRPr>
          </a:p>
          <a:p>
            <a:pPr marL="285750" indent="-285750" fontAlgn="auto">
              <a:lnSpc>
                <a:spcPct val="120000"/>
              </a:lnSpc>
              <a:spcBef>
                <a:spcPts val="0"/>
              </a:spcBef>
              <a:spcAft>
                <a:spcPts val="0"/>
              </a:spcAft>
              <a:buFont typeface="Wingdings" panose="05000000000000000000" pitchFamily="2" charset="2"/>
              <a:buChar char="Ø"/>
            </a:pPr>
            <a:r>
              <a:rPr lang="en-US" sz="1300" b="1" dirty="0">
                <a:solidFill>
                  <a:schemeClr val="tx1"/>
                </a:solidFill>
              </a:rPr>
              <a:t>Expect a response to any suggestions in a timely manner</a:t>
            </a:r>
          </a:p>
          <a:p>
            <a:pPr fontAlgn="auto">
              <a:lnSpc>
                <a:spcPct val="120000"/>
              </a:lnSpc>
              <a:spcBef>
                <a:spcPts val="0"/>
              </a:spcBef>
              <a:spcAft>
                <a:spcPts val="0"/>
              </a:spcAft>
              <a:buFont typeface="Wingdings" panose="05000000000000000000" pitchFamily="2" charset="2"/>
              <a:buChar char="Ø"/>
            </a:pPr>
            <a:endParaRPr lang="en-US" sz="1300" b="1" dirty="0">
              <a:solidFill>
                <a:schemeClr val="tx1"/>
              </a:solidFill>
            </a:endParaRPr>
          </a:p>
          <a:p>
            <a:pPr marL="285750" indent="-285750" fontAlgn="auto">
              <a:lnSpc>
                <a:spcPct val="120000"/>
              </a:lnSpc>
              <a:spcBef>
                <a:spcPts val="0"/>
              </a:spcBef>
              <a:spcAft>
                <a:spcPts val="0"/>
              </a:spcAft>
              <a:buFont typeface="Wingdings" panose="05000000000000000000" pitchFamily="2" charset="2"/>
              <a:buChar char="Ø"/>
            </a:pPr>
            <a:r>
              <a:rPr lang="en-US" sz="1300" b="1" dirty="0">
                <a:solidFill>
                  <a:schemeClr val="tx1"/>
                </a:solidFill>
              </a:rPr>
              <a:t>Submit comments on the school-wide plan as soon as it is available to the LEA, if you do not believe it to be satisfactory</a:t>
            </a:r>
          </a:p>
          <a:p>
            <a:pPr fontAlgn="auto">
              <a:lnSpc>
                <a:spcPct val="120000"/>
              </a:lnSpc>
              <a:spcBef>
                <a:spcPts val="0"/>
              </a:spcBef>
              <a:spcAft>
                <a:spcPts val="0"/>
              </a:spcAft>
              <a:buFont typeface="Wingdings" panose="05000000000000000000" pitchFamily="2" charset="2"/>
              <a:buChar char="Ø"/>
            </a:pPr>
            <a:endParaRPr lang="en-US" sz="1300" b="1" dirty="0">
              <a:solidFill>
                <a:schemeClr val="tx1"/>
              </a:solidFill>
            </a:endParaRPr>
          </a:p>
          <a:p>
            <a:pPr marL="285750" indent="-285750" fontAlgn="auto">
              <a:lnSpc>
                <a:spcPct val="120000"/>
              </a:lnSpc>
              <a:spcBef>
                <a:spcPts val="0"/>
              </a:spcBef>
              <a:spcAft>
                <a:spcPts val="0"/>
              </a:spcAft>
              <a:buFont typeface="Wingdings" panose="05000000000000000000" pitchFamily="2" charset="2"/>
              <a:buChar char="Ø"/>
            </a:pPr>
            <a:r>
              <a:rPr lang="en-US" sz="1300" b="1" dirty="0">
                <a:solidFill>
                  <a:schemeClr val="tx1"/>
                </a:solidFill>
              </a:rPr>
              <a:t>Be involved in how funds are allocated and spent at the LEA and school level</a:t>
            </a:r>
          </a:p>
          <a:p>
            <a:pPr fontAlgn="auto">
              <a:lnSpc>
                <a:spcPct val="120000"/>
              </a:lnSpc>
              <a:spcBef>
                <a:spcPts val="0"/>
              </a:spcBef>
              <a:spcAft>
                <a:spcPts val="0"/>
              </a:spcAft>
              <a:buFont typeface="Wingdings" panose="05000000000000000000" pitchFamily="2" charset="2"/>
              <a:buChar char="Ø"/>
            </a:pPr>
            <a:endParaRPr lang="en-US" sz="1300" b="1" dirty="0">
              <a:solidFill>
                <a:schemeClr val="tx1"/>
              </a:solidFill>
            </a:endParaRPr>
          </a:p>
          <a:p>
            <a:pPr marL="285750" indent="-285750" fontAlgn="auto">
              <a:lnSpc>
                <a:spcPct val="120000"/>
              </a:lnSpc>
              <a:spcBef>
                <a:spcPts val="0"/>
              </a:spcBef>
              <a:spcAft>
                <a:spcPts val="0"/>
              </a:spcAft>
              <a:buFont typeface="Wingdings" panose="05000000000000000000" pitchFamily="2" charset="2"/>
              <a:buChar char="Ø"/>
            </a:pPr>
            <a:r>
              <a:rPr lang="en-US" sz="1300" b="1" dirty="0">
                <a:solidFill>
                  <a:schemeClr val="tx1"/>
                </a:solidFill>
              </a:rPr>
              <a:t>Be involved in the development of the LEA and School Title I Plans </a:t>
            </a:r>
          </a:p>
          <a:p>
            <a:pPr fontAlgn="auto">
              <a:lnSpc>
                <a:spcPct val="120000"/>
              </a:lnSpc>
              <a:spcBef>
                <a:spcPts val="0"/>
              </a:spcBef>
              <a:spcAft>
                <a:spcPts val="0"/>
              </a:spcAft>
              <a:buFont typeface="Wingdings" panose="05000000000000000000" pitchFamily="2" charset="2"/>
              <a:buChar char="Ø"/>
            </a:pPr>
            <a:endParaRPr lang="en-US" sz="1300" b="1" dirty="0">
              <a:solidFill>
                <a:schemeClr val="tx1"/>
              </a:solidFill>
            </a:endParaRPr>
          </a:p>
          <a:p>
            <a:pPr marL="285750" indent="-285750" fontAlgn="auto">
              <a:lnSpc>
                <a:spcPct val="120000"/>
              </a:lnSpc>
              <a:spcBef>
                <a:spcPts val="0"/>
              </a:spcBef>
              <a:spcAft>
                <a:spcPts val="0"/>
              </a:spcAft>
              <a:buFont typeface="Wingdings" panose="05000000000000000000" pitchFamily="2" charset="2"/>
              <a:buChar char="Ø"/>
            </a:pPr>
            <a:r>
              <a:rPr lang="en-US" sz="1300" b="1" dirty="0">
                <a:solidFill>
                  <a:schemeClr val="tx1"/>
                </a:solidFill>
              </a:rPr>
              <a:t>Be involved in the development and review of the School and District Parent and Family Engagement Plans (PFEP)</a:t>
            </a:r>
          </a:p>
          <a:p>
            <a:pPr fontAlgn="auto">
              <a:lnSpc>
                <a:spcPct val="120000"/>
              </a:lnSpc>
              <a:spcBef>
                <a:spcPts val="0"/>
              </a:spcBef>
              <a:spcAft>
                <a:spcPts val="0"/>
              </a:spcAft>
              <a:buFont typeface="Wingdings" panose="05000000000000000000" pitchFamily="2" charset="2"/>
              <a:buChar char="Ø"/>
            </a:pPr>
            <a:endParaRPr lang="en-US" sz="1300" b="1" dirty="0">
              <a:solidFill>
                <a:schemeClr val="tx1"/>
              </a:solidFill>
            </a:endParaRPr>
          </a:p>
          <a:p>
            <a:pPr marL="285750" indent="-285750" fontAlgn="auto">
              <a:lnSpc>
                <a:spcPct val="120000"/>
              </a:lnSpc>
              <a:spcBef>
                <a:spcPts val="0"/>
              </a:spcBef>
              <a:spcAft>
                <a:spcPts val="0"/>
              </a:spcAft>
              <a:buFont typeface="Wingdings" panose="05000000000000000000" pitchFamily="2" charset="2"/>
              <a:buChar char="Ø"/>
            </a:pPr>
            <a:r>
              <a:rPr lang="en-US" sz="1300" b="1" dirty="0">
                <a:solidFill>
                  <a:schemeClr val="tx1"/>
                </a:solidFill>
              </a:rPr>
              <a:t>Be involved in the development of the school-parent compact</a:t>
            </a:r>
          </a:p>
          <a:p>
            <a:pPr fontAlgn="auto">
              <a:lnSpc>
                <a:spcPct val="120000"/>
              </a:lnSpc>
              <a:spcBef>
                <a:spcPts val="0"/>
              </a:spcBef>
              <a:spcAft>
                <a:spcPts val="0"/>
              </a:spcAft>
              <a:buFont typeface="Wingdings" panose="05000000000000000000" pitchFamily="2" charset="2"/>
              <a:buChar char="Ø"/>
            </a:pPr>
            <a:endParaRPr lang="en-US" sz="1300" b="1" dirty="0">
              <a:solidFill>
                <a:schemeClr val="tx1"/>
              </a:solidFill>
            </a:endParaRPr>
          </a:p>
          <a:p>
            <a:pPr marL="285750" indent="-285750" fontAlgn="auto">
              <a:lnSpc>
                <a:spcPct val="120000"/>
              </a:lnSpc>
              <a:spcBef>
                <a:spcPts val="0"/>
              </a:spcBef>
              <a:spcAft>
                <a:spcPts val="0"/>
              </a:spcAft>
              <a:buFont typeface="Wingdings" panose="05000000000000000000" pitchFamily="2" charset="2"/>
              <a:buChar char="Ø"/>
            </a:pPr>
            <a:r>
              <a:rPr lang="en-US" sz="1300" b="1" dirty="0">
                <a:solidFill>
                  <a:schemeClr val="tx1"/>
                </a:solidFill>
              </a:rPr>
              <a:t>Be involved in the development of the School Improvement Plan (SIP)</a:t>
            </a:r>
          </a:p>
          <a:p>
            <a:pPr marL="285750" indent="-285750" fontAlgn="auto">
              <a:lnSpc>
                <a:spcPct val="120000"/>
              </a:lnSpc>
              <a:spcBef>
                <a:spcPts val="0"/>
              </a:spcBef>
              <a:spcAft>
                <a:spcPts val="0"/>
              </a:spcAft>
              <a:buFont typeface="Wingdings" panose="05000000000000000000" pitchFamily="2" charset="2"/>
              <a:buChar char="Ø"/>
            </a:pPr>
            <a:endParaRPr lang="en-US" sz="1300" b="1" dirty="0">
              <a:solidFill>
                <a:schemeClr val="tx1"/>
              </a:solidFill>
            </a:endParaRPr>
          </a:p>
          <a:p>
            <a:pPr marL="285750" indent="-285750" fontAlgn="auto">
              <a:lnSpc>
                <a:spcPct val="120000"/>
              </a:lnSpc>
              <a:spcBef>
                <a:spcPts val="0"/>
              </a:spcBef>
              <a:spcAft>
                <a:spcPts val="0"/>
              </a:spcAft>
              <a:buFont typeface="Wingdings" panose="05000000000000000000" pitchFamily="2" charset="2"/>
              <a:buChar char="Ø"/>
            </a:pPr>
            <a:r>
              <a:rPr lang="en-US" sz="1300" b="1" dirty="0">
                <a:solidFill>
                  <a:schemeClr val="tx1"/>
                </a:solidFill>
              </a:rPr>
              <a:t>Request the qualifications of your child’s teachers</a:t>
            </a:r>
          </a:p>
        </p:txBody>
      </p:sp>
      <p:sp>
        <p:nvSpPr>
          <p:cNvPr id="10" name="Footer Placeholder 7">
            <a:extLst>
              <a:ext uri="{FF2B5EF4-FFF2-40B4-BE49-F238E27FC236}">
                <a16:creationId xmlns:a16="http://schemas.microsoft.com/office/drawing/2014/main" id="{E2803BDC-9F2A-D3B5-32AA-59364AA22FF6}"/>
              </a:ext>
            </a:extLst>
          </p:cNvPr>
          <p:cNvSpPr>
            <a:spLocks noGrp="1"/>
          </p:cNvSpPr>
          <p:nvPr>
            <p:ph type="ftr" sz="quarter" idx="5"/>
          </p:nvPr>
        </p:nvSpPr>
        <p:spPr>
          <a:xfrm>
            <a:off x="3263063" y="6936667"/>
            <a:ext cx="5705856" cy="388620"/>
          </a:xfrm>
        </p:spPr>
        <p:txBody>
          <a:bodyPr/>
          <a:lstStyle/>
          <a:p>
            <a:r>
              <a:rPr lang="en-US" dirty="0"/>
              <a:t>Grants Management-Parent and Family Engagement</a:t>
            </a:r>
          </a:p>
        </p:txBody>
      </p:sp>
      <p:sp>
        <p:nvSpPr>
          <p:cNvPr id="14" name="Slide Number Placeholder 13">
            <a:extLst>
              <a:ext uri="{FF2B5EF4-FFF2-40B4-BE49-F238E27FC236}">
                <a16:creationId xmlns:a16="http://schemas.microsoft.com/office/drawing/2014/main" id="{2C397999-B90C-089D-80DB-0700F5E66786}"/>
              </a:ext>
            </a:extLst>
          </p:cNvPr>
          <p:cNvSpPr>
            <a:spLocks noGrp="1"/>
          </p:cNvSpPr>
          <p:nvPr>
            <p:ph type="sldNum" sz="quarter" idx="7"/>
          </p:nvPr>
        </p:nvSpPr>
        <p:spPr/>
        <p:txBody>
          <a:bodyPr/>
          <a:lstStyle/>
          <a:p>
            <a:fld id="{B6F15528-21DE-4FAA-801E-634DDDAF4B2B}" type="slidenum">
              <a:rPr lang="en-US" smtClean="0"/>
              <a:t>19</a:t>
            </a:fld>
            <a:endParaRPr lang="en-US"/>
          </a:p>
        </p:txBody>
      </p:sp>
    </p:spTree>
    <p:extLst>
      <p:ext uri="{BB962C8B-B14F-4D97-AF65-F5344CB8AC3E}">
        <p14:creationId xmlns:p14="http://schemas.microsoft.com/office/powerpoint/2010/main" val="672981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801968" cy="7772400"/>
            <a:chOff x="0" y="0"/>
            <a:chExt cx="12801968" cy="7772400"/>
          </a:xfrm>
        </p:grpSpPr>
        <p:pic>
          <p:nvPicPr>
            <p:cNvPr id="3" name="object 3"/>
            <p:cNvPicPr/>
            <p:nvPr/>
          </p:nvPicPr>
          <p:blipFill>
            <a:blip r:embed="rId2" cstate="print"/>
            <a:stretch>
              <a:fillRect/>
            </a:stretch>
          </p:blipFill>
          <p:spPr>
            <a:xfrm>
              <a:off x="0" y="0"/>
              <a:ext cx="12801600" cy="7772400"/>
            </a:xfrm>
            <a:prstGeom prst="rect">
              <a:avLst/>
            </a:prstGeom>
          </p:spPr>
        </p:pic>
        <p:pic>
          <p:nvPicPr>
            <p:cNvPr id="4" name="object 4"/>
            <p:cNvPicPr/>
            <p:nvPr/>
          </p:nvPicPr>
          <p:blipFill>
            <a:blip r:embed="rId3" cstate="print"/>
            <a:stretch>
              <a:fillRect/>
            </a:stretch>
          </p:blipFill>
          <p:spPr>
            <a:xfrm>
              <a:off x="0" y="0"/>
              <a:ext cx="12801599" cy="7772400"/>
            </a:xfrm>
            <a:prstGeom prst="rect">
              <a:avLst/>
            </a:prstGeom>
          </p:spPr>
        </p:pic>
        <p:sp>
          <p:nvSpPr>
            <p:cNvPr id="5" name="object 5"/>
            <p:cNvSpPr/>
            <p:nvPr/>
          </p:nvSpPr>
          <p:spPr>
            <a:xfrm>
              <a:off x="11247116" y="4012523"/>
              <a:ext cx="1554480" cy="1868170"/>
            </a:xfrm>
            <a:custGeom>
              <a:avLst/>
              <a:gdLst/>
              <a:ahLst/>
              <a:cxnLst/>
              <a:rect l="l" t="t" r="r" b="b"/>
              <a:pathLst>
                <a:path w="1554479" h="1868170">
                  <a:moveTo>
                    <a:pt x="1554483" y="0"/>
                  </a:moveTo>
                  <a:lnTo>
                    <a:pt x="529221" y="0"/>
                  </a:lnTo>
                  <a:lnTo>
                    <a:pt x="0" y="933958"/>
                  </a:lnTo>
                  <a:lnTo>
                    <a:pt x="529221" y="1867916"/>
                  </a:lnTo>
                  <a:lnTo>
                    <a:pt x="1554483" y="1867916"/>
                  </a:lnTo>
                  <a:lnTo>
                    <a:pt x="1554483" y="0"/>
                  </a:lnTo>
                  <a:close/>
                </a:path>
              </a:pathLst>
            </a:custGeom>
            <a:solidFill>
              <a:srgbClr val="A6CE39">
                <a:alpha val="29998"/>
              </a:srgbClr>
            </a:solidFill>
          </p:spPr>
          <p:txBody>
            <a:bodyPr wrap="square" lIns="0" tIns="0" rIns="0" bIns="0" rtlCol="0"/>
            <a:lstStyle/>
            <a:p>
              <a:endParaRPr/>
            </a:p>
          </p:txBody>
        </p:sp>
        <p:sp>
          <p:nvSpPr>
            <p:cNvPr id="6" name="object 6"/>
            <p:cNvSpPr/>
            <p:nvPr/>
          </p:nvSpPr>
          <p:spPr>
            <a:xfrm>
              <a:off x="10456114" y="2006260"/>
              <a:ext cx="2117090" cy="1868170"/>
            </a:xfrm>
            <a:custGeom>
              <a:avLst/>
              <a:gdLst/>
              <a:ahLst/>
              <a:cxnLst/>
              <a:rect l="l" t="t" r="r" b="b"/>
              <a:pathLst>
                <a:path w="2117090" h="1868170">
                  <a:moveTo>
                    <a:pt x="1587665" y="0"/>
                  </a:moveTo>
                  <a:lnTo>
                    <a:pt x="529221" y="0"/>
                  </a:lnTo>
                  <a:lnTo>
                    <a:pt x="0" y="933958"/>
                  </a:lnTo>
                  <a:lnTo>
                    <a:pt x="529221" y="1867916"/>
                  </a:lnTo>
                  <a:lnTo>
                    <a:pt x="1587665" y="1867916"/>
                  </a:lnTo>
                  <a:lnTo>
                    <a:pt x="2116886" y="933958"/>
                  </a:lnTo>
                  <a:lnTo>
                    <a:pt x="1587665" y="0"/>
                  </a:lnTo>
                  <a:close/>
                </a:path>
              </a:pathLst>
            </a:custGeom>
            <a:solidFill>
              <a:srgbClr val="5A204D">
                <a:alpha val="19999"/>
              </a:srgbClr>
            </a:solidFill>
          </p:spPr>
          <p:txBody>
            <a:bodyPr wrap="square" lIns="0" tIns="0" rIns="0" bIns="0" rtlCol="0"/>
            <a:lstStyle/>
            <a:p>
              <a:endParaRPr/>
            </a:p>
          </p:txBody>
        </p:sp>
        <p:sp>
          <p:nvSpPr>
            <p:cNvPr id="7" name="object 7"/>
            <p:cNvSpPr/>
            <p:nvPr/>
          </p:nvSpPr>
          <p:spPr>
            <a:xfrm>
              <a:off x="10917923" y="0"/>
              <a:ext cx="1884045" cy="7772400"/>
            </a:xfrm>
            <a:custGeom>
              <a:avLst/>
              <a:gdLst/>
              <a:ahLst/>
              <a:cxnLst/>
              <a:rect l="l" t="t" r="r" b="b"/>
              <a:pathLst>
                <a:path w="1884045" h="7772400">
                  <a:moveTo>
                    <a:pt x="1883664" y="6541173"/>
                  </a:moveTo>
                  <a:lnTo>
                    <a:pt x="1587665" y="6018796"/>
                  </a:lnTo>
                  <a:lnTo>
                    <a:pt x="529221" y="6018796"/>
                  </a:lnTo>
                  <a:lnTo>
                    <a:pt x="0" y="6952755"/>
                  </a:lnTo>
                  <a:lnTo>
                    <a:pt x="464451" y="7772400"/>
                  </a:lnTo>
                  <a:lnTo>
                    <a:pt x="1652435" y="7772400"/>
                  </a:lnTo>
                  <a:lnTo>
                    <a:pt x="1883664" y="7364323"/>
                  </a:lnTo>
                  <a:lnTo>
                    <a:pt x="1883664" y="6541173"/>
                  </a:lnTo>
                  <a:close/>
                </a:path>
                <a:path w="1884045" h="7772400">
                  <a:moveTo>
                    <a:pt x="1883664" y="522389"/>
                  </a:moveTo>
                  <a:lnTo>
                    <a:pt x="1587665" y="0"/>
                  </a:lnTo>
                  <a:lnTo>
                    <a:pt x="529221" y="0"/>
                  </a:lnTo>
                  <a:lnTo>
                    <a:pt x="0" y="933958"/>
                  </a:lnTo>
                  <a:lnTo>
                    <a:pt x="529221" y="1867916"/>
                  </a:lnTo>
                  <a:lnTo>
                    <a:pt x="1587665" y="1867916"/>
                  </a:lnTo>
                  <a:lnTo>
                    <a:pt x="1883664" y="1345539"/>
                  </a:lnTo>
                  <a:lnTo>
                    <a:pt x="1883664" y="522389"/>
                  </a:lnTo>
                  <a:close/>
                </a:path>
              </a:pathLst>
            </a:custGeom>
            <a:solidFill>
              <a:srgbClr val="00234B">
                <a:alpha val="29998"/>
              </a:srgbClr>
            </a:solidFill>
          </p:spPr>
          <p:txBody>
            <a:bodyPr wrap="square" lIns="0" tIns="0" rIns="0" bIns="0" rtlCol="0"/>
            <a:lstStyle/>
            <a:p>
              <a:endParaRPr/>
            </a:p>
          </p:txBody>
        </p:sp>
      </p:grpSp>
      <p:sp>
        <p:nvSpPr>
          <p:cNvPr id="8" name="Rectangle 7">
            <a:extLst>
              <a:ext uri="{FF2B5EF4-FFF2-40B4-BE49-F238E27FC236}">
                <a16:creationId xmlns:a16="http://schemas.microsoft.com/office/drawing/2014/main" id="{DEEA06F8-A322-5ED0-5B5E-BBE1A692E234}"/>
              </a:ext>
            </a:extLst>
          </p:cNvPr>
          <p:cNvSpPr/>
          <p:nvPr/>
        </p:nvSpPr>
        <p:spPr>
          <a:xfrm>
            <a:off x="2857093" y="228600"/>
            <a:ext cx="5203737" cy="923330"/>
          </a:xfrm>
          <a:prstGeom prst="rect">
            <a:avLst/>
          </a:prstGeom>
        </p:spPr>
        <p:txBody>
          <a:bodyPr wrap="square">
            <a:spAutoFit/>
          </a:bodyPr>
          <a:lstStyle/>
          <a:p>
            <a:pPr lvl="0"/>
            <a:r>
              <a:rPr lang="en-US" sz="5400" b="1" dirty="0"/>
              <a:t>What is Title I?</a:t>
            </a:r>
            <a:endParaRPr lang="en-US" sz="5400" dirty="0"/>
          </a:p>
        </p:txBody>
      </p:sp>
      <p:sp>
        <p:nvSpPr>
          <p:cNvPr id="9" name="Rectangle 8">
            <a:extLst>
              <a:ext uri="{FF2B5EF4-FFF2-40B4-BE49-F238E27FC236}">
                <a16:creationId xmlns:a16="http://schemas.microsoft.com/office/drawing/2014/main" id="{7D6967EB-513A-C1A3-B0EE-D9BE798F28FC}"/>
              </a:ext>
            </a:extLst>
          </p:cNvPr>
          <p:cNvSpPr/>
          <p:nvPr/>
        </p:nvSpPr>
        <p:spPr>
          <a:xfrm>
            <a:off x="1292629" y="1380530"/>
            <a:ext cx="8332666" cy="4401205"/>
          </a:xfrm>
          <a:prstGeom prst="rect">
            <a:avLst/>
          </a:prstGeom>
        </p:spPr>
        <p:txBody>
          <a:bodyPr wrap="square">
            <a:spAutoFit/>
          </a:bodyPr>
          <a:lstStyle/>
          <a:p>
            <a:pPr marL="342900" lvl="0" indent="-342900">
              <a:buFont typeface="Wingdings" panose="05000000000000000000" pitchFamily="2" charset="2"/>
              <a:buChar char="Ø"/>
              <a:defRPr/>
            </a:pPr>
            <a:r>
              <a:rPr lang="en-US" sz="2000" dirty="0">
                <a:solidFill>
                  <a:schemeClr val="accent1">
                    <a:lumMod val="50000"/>
                  </a:schemeClr>
                </a:solidFill>
              </a:rPr>
              <a:t>Title I is the largest federal assistance program for the nation’s schools. </a:t>
            </a:r>
          </a:p>
          <a:p>
            <a:pPr marL="342900" lvl="0" indent="-342900">
              <a:buFont typeface="Wingdings" panose="05000000000000000000" pitchFamily="2" charset="2"/>
              <a:buChar char="Ø"/>
              <a:defRPr/>
            </a:pPr>
            <a:endParaRPr lang="en-US" sz="2000" dirty="0">
              <a:solidFill>
                <a:srgbClr val="0070C0"/>
              </a:solidFill>
            </a:endParaRPr>
          </a:p>
          <a:p>
            <a:pPr marL="342900" lvl="0" indent="-342900">
              <a:buFont typeface="Wingdings" panose="05000000000000000000" pitchFamily="2" charset="2"/>
              <a:buChar char="Ø"/>
              <a:defRPr/>
            </a:pPr>
            <a:r>
              <a:rPr lang="en-US" sz="2000" dirty="0">
                <a:solidFill>
                  <a:schemeClr val="accent1">
                    <a:lumMod val="50000"/>
                  </a:schemeClr>
                </a:solidFill>
              </a:rPr>
              <a:t>The goal of Title I is to provide supplemental funds to assist with closing the achievement gap. </a:t>
            </a:r>
          </a:p>
          <a:p>
            <a:pPr marL="342900" lvl="0" indent="-342900">
              <a:buFont typeface="Wingdings" panose="05000000000000000000" pitchFamily="2" charset="2"/>
              <a:buChar char="Ø"/>
              <a:defRPr/>
            </a:pPr>
            <a:endParaRPr lang="en-US" sz="2000" dirty="0">
              <a:solidFill>
                <a:schemeClr val="accent1">
                  <a:lumMod val="50000"/>
                </a:schemeClr>
              </a:solidFill>
            </a:endParaRPr>
          </a:p>
          <a:p>
            <a:pPr marL="342900" lvl="0" indent="-342900">
              <a:buFont typeface="Wingdings" panose="05000000000000000000" pitchFamily="2" charset="2"/>
              <a:buChar char="Ø"/>
              <a:defRPr/>
            </a:pPr>
            <a:r>
              <a:rPr lang="en-US" sz="2000" dirty="0">
                <a:solidFill>
                  <a:schemeClr val="accent1">
                    <a:lumMod val="50000"/>
                  </a:schemeClr>
                </a:solidFill>
              </a:rPr>
              <a:t>The funds are disbursed from the federal government, to the State of Florida, and then to the Local Education Agency (LEA), which is the District.</a:t>
            </a:r>
          </a:p>
          <a:p>
            <a:pPr marL="342900" lvl="0" indent="-342900">
              <a:buFont typeface="Wingdings" panose="05000000000000000000" pitchFamily="2" charset="2"/>
              <a:buChar char="Ø"/>
              <a:defRPr/>
            </a:pPr>
            <a:endParaRPr lang="en-US" sz="2000" dirty="0">
              <a:solidFill>
                <a:schemeClr val="accent1">
                  <a:lumMod val="50000"/>
                </a:schemeClr>
              </a:solidFill>
            </a:endParaRPr>
          </a:p>
          <a:p>
            <a:pPr marL="342900" lvl="0" indent="-342900">
              <a:buFont typeface="Wingdings" panose="05000000000000000000" pitchFamily="2" charset="2"/>
              <a:buChar char="Ø"/>
              <a:defRPr/>
            </a:pPr>
            <a:r>
              <a:rPr lang="en-US" sz="2000" dirty="0">
                <a:solidFill>
                  <a:schemeClr val="accent1">
                    <a:lumMod val="50000"/>
                  </a:schemeClr>
                </a:solidFill>
              </a:rPr>
              <a:t>The District follows the LEA plan for disbursement to the schools.</a:t>
            </a:r>
          </a:p>
          <a:p>
            <a:pPr lvl="0">
              <a:defRPr/>
            </a:pPr>
            <a:endParaRPr lang="en-US" sz="2000" dirty="0">
              <a:solidFill>
                <a:srgbClr val="002060"/>
              </a:solidFill>
            </a:endParaRPr>
          </a:p>
          <a:p>
            <a:pPr marL="342900" lvl="0" indent="-342900">
              <a:buFont typeface="Wingdings" panose="05000000000000000000" pitchFamily="2" charset="2"/>
              <a:buChar char="Ø"/>
              <a:defRPr/>
            </a:pPr>
            <a:r>
              <a:rPr lang="en-US" sz="2000" b="1" dirty="0">
                <a:solidFill>
                  <a:schemeClr val="tx1"/>
                </a:solidFill>
              </a:rPr>
              <a:t>New Dimensions High School </a:t>
            </a:r>
            <a:r>
              <a:rPr lang="en-US" sz="2000" dirty="0">
                <a:solidFill>
                  <a:schemeClr val="accent1">
                    <a:lumMod val="50000"/>
                  </a:schemeClr>
                </a:solidFill>
              </a:rPr>
              <a:t>is a Title I school because more than 60% of the students meet poverty requirements. </a:t>
            </a:r>
            <a:endParaRPr lang="en-US" sz="1400" dirty="0">
              <a:solidFill>
                <a:schemeClr val="accent1">
                  <a:lumMod val="50000"/>
                </a:schemeClr>
              </a:solidFill>
            </a:endParaRPr>
          </a:p>
        </p:txBody>
      </p:sp>
      <p:pic>
        <p:nvPicPr>
          <p:cNvPr id="10" name="Picture 9" descr="A close up of a black background&#10;&#10;Description automatically generated">
            <a:extLst>
              <a:ext uri="{FF2B5EF4-FFF2-40B4-BE49-F238E27FC236}">
                <a16:creationId xmlns:a16="http://schemas.microsoft.com/office/drawing/2014/main" id="{D7699600-4AFA-9FA6-F48E-52D6D83C44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3" y="6489554"/>
            <a:ext cx="1282846" cy="1282846"/>
          </a:xfrm>
          <a:prstGeom prst="rect">
            <a:avLst/>
          </a:prstGeom>
        </p:spPr>
      </p:pic>
      <p:sp>
        <p:nvSpPr>
          <p:cNvPr id="17" name="Footer Placeholder 7">
            <a:extLst>
              <a:ext uri="{FF2B5EF4-FFF2-40B4-BE49-F238E27FC236}">
                <a16:creationId xmlns:a16="http://schemas.microsoft.com/office/drawing/2014/main" id="{360A0763-0AD9-A5AA-6E7A-01014E14C3DD}"/>
              </a:ext>
            </a:extLst>
          </p:cNvPr>
          <p:cNvSpPr>
            <a:spLocks noGrp="1"/>
          </p:cNvSpPr>
          <p:nvPr>
            <p:ph type="ftr" sz="quarter" idx="5"/>
          </p:nvPr>
        </p:nvSpPr>
        <p:spPr>
          <a:xfrm>
            <a:off x="3263063" y="6936667"/>
            <a:ext cx="5705856" cy="388620"/>
          </a:xfrm>
        </p:spPr>
        <p:txBody>
          <a:bodyPr/>
          <a:lstStyle/>
          <a:p>
            <a:r>
              <a:rPr lang="en-US" dirty="0"/>
              <a:t>Grants Management-Parent and Family Engagement</a:t>
            </a:r>
          </a:p>
        </p:txBody>
      </p:sp>
      <p:sp>
        <p:nvSpPr>
          <p:cNvPr id="18" name="Slide Number Placeholder 17">
            <a:extLst>
              <a:ext uri="{FF2B5EF4-FFF2-40B4-BE49-F238E27FC236}">
                <a16:creationId xmlns:a16="http://schemas.microsoft.com/office/drawing/2014/main" id="{591285BA-595D-46A2-5266-9BE486D5B574}"/>
              </a:ext>
            </a:extLst>
          </p:cNvPr>
          <p:cNvSpPr>
            <a:spLocks noGrp="1"/>
          </p:cNvSpPr>
          <p:nvPr>
            <p:ph type="sldNum" sz="quarter" idx="7"/>
          </p:nvPr>
        </p:nvSpPr>
        <p:spPr/>
        <p:txBody>
          <a:bodyPr/>
          <a:lstStyle/>
          <a:p>
            <a:fld id="{B6F15528-21DE-4FAA-801E-634DDDAF4B2B}" type="slidenum">
              <a:rPr lang="en-US" smtClean="0"/>
              <a:t>2</a:t>
            </a:fld>
            <a:endParaRPr lang="en-US"/>
          </a:p>
        </p:txBody>
      </p:sp>
    </p:spTree>
    <p:extLst>
      <p:ext uri="{BB962C8B-B14F-4D97-AF65-F5344CB8AC3E}">
        <p14:creationId xmlns:p14="http://schemas.microsoft.com/office/powerpoint/2010/main" val="2827161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801968" cy="7772400"/>
            <a:chOff x="0" y="0"/>
            <a:chExt cx="12801968" cy="7772400"/>
          </a:xfrm>
        </p:grpSpPr>
        <p:pic>
          <p:nvPicPr>
            <p:cNvPr id="3" name="object 3"/>
            <p:cNvPicPr/>
            <p:nvPr/>
          </p:nvPicPr>
          <p:blipFill>
            <a:blip r:embed="rId2" cstate="print"/>
            <a:stretch>
              <a:fillRect/>
            </a:stretch>
          </p:blipFill>
          <p:spPr>
            <a:xfrm>
              <a:off x="0" y="0"/>
              <a:ext cx="12801600" cy="7772400"/>
            </a:xfrm>
            <a:prstGeom prst="rect">
              <a:avLst/>
            </a:prstGeom>
          </p:spPr>
        </p:pic>
        <p:pic>
          <p:nvPicPr>
            <p:cNvPr id="4" name="object 4"/>
            <p:cNvPicPr/>
            <p:nvPr/>
          </p:nvPicPr>
          <p:blipFill>
            <a:blip r:embed="rId3" cstate="print"/>
            <a:stretch>
              <a:fillRect/>
            </a:stretch>
          </p:blipFill>
          <p:spPr>
            <a:xfrm>
              <a:off x="0" y="0"/>
              <a:ext cx="12801599" cy="7772400"/>
            </a:xfrm>
            <a:prstGeom prst="rect">
              <a:avLst/>
            </a:prstGeom>
          </p:spPr>
        </p:pic>
        <p:sp>
          <p:nvSpPr>
            <p:cNvPr id="5" name="object 5"/>
            <p:cNvSpPr/>
            <p:nvPr/>
          </p:nvSpPr>
          <p:spPr>
            <a:xfrm>
              <a:off x="11247116" y="4012523"/>
              <a:ext cx="1554480" cy="1868170"/>
            </a:xfrm>
            <a:custGeom>
              <a:avLst/>
              <a:gdLst/>
              <a:ahLst/>
              <a:cxnLst/>
              <a:rect l="l" t="t" r="r" b="b"/>
              <a:pathLst>
                <a:path w="1554479" h="1868170">
                  <a:moveTo>
                    <a:pt x="1554483" y="0"/>
                  </a:moveTo>
                  <a:lnTo>
                    <a:pt x="529221" y="0"/>
                  </a:lnTo>
                  <a:lnTo>
                    <a:pt x="0" y="933958"/>
                  </a:lnTo>
                  <a:lnTo>
                    <a:pt x="529221" y="1867916"/>
                  </a:lnTo>
                  <a:lnTo>
                    <a:pt x="1554483" y="1867916"/>
                  </a:lnTo>
                  <a:lnTo>
                    <a:pt x="1554483" y="0"/>
                  </a:lnTo>
                  <a:close/>
                </a:path>
              </a:pathLst>
            </a:custGeom>
            <a:solidFill>
              <a:srgbClr val="A6CE39">
                <a:alpha val="29998"/>
              </a:srgbClr>
            </a:solidFill>
          </p:spPr>
          <p:txBody>
            <a:bodyPr wrap="square" lIns="0" tIns="0" rIns="0" bIns="0" rtlCol="0"/>
            <a:lstStyle/>
            <a:p>
              <a:endParaRPr/>
            </a:p>
          </p:txBody>
        </p:sp>
        <p:sp>
          <p:nvSpPr>
            <p:cNvPr id="6" name="object 6"/>
            <p:cNvSpPr/>
            <p:nvPr/>
          </p:nvSpPr>
          <p:spPr>
            <a:xfrm>
              <a:off x="10456114" y="2006260"/>
              <a:ext cx="2117090" cy="1868170"/>
            </a:xfrm>
            <a:custGeom>
              <a:avLst/>
              <a:gdLst/>
              <a:ahLst/>
              <a:cxnLst/>
              <a:rect l="l" t="t" r="r" b="b"/>
              <a:pathLst>
                <a:path w="2117090" h="1868170">
                  <a:moveTo>
                    <a:pt x="1587665" y="0"/>
                  </a:moveTo>
                  <a:lnTo>
                    <a:pt x="529221" y="0"/>
                  </a:lnTo>
                  <a:lnTo>
                    <a:pt x="0" y="933958"/>
                  </a:lnTo>
                  <a:lnTo>
                    <a:pt x="529221" y="1867916"/>
                  </a:lnTo>
                  <a:lnTo>
                    <a:pt x="1587665" y="1867916"/>
                  </a:lnTo>
                  <a:lnTo>
                    <a:pt x="2116886" y="933958"/>
                  </a:lnTo>
                  <a:lnTo>
                    <a:pt x="1587665" y="0"/>
                  </a:lnTo>
                  <a:close/>
                </a:path>
              </a:pathLst>
            </a:custGeom>
            <a:solidFill>
              <a:srgbClr val="5A204D">
                <a:alpha val="19999"/>
              </a:srgbClr>
            </a:solidFill>
          </p:spPr>
          <p:txBody>
            <a:bodyPr wrap="square" lIns="0" tIns="0" rIns="0" bIns="0" rtlCol="0"/>
            <a:lstStyle/>
            <a:p>
              <a:endParaRPr/>
            </a:p>
          </p:txBody>
        </p:sp>
        <p:sp>
          <p:nvSpPr>
            <p:cNvPr id="7" name="object 7"/>
            <p:cNvSpPr/>
            <p:nvPr/>
          </p:nvSpPr>
          <p:spPr>
            <a:xfrm>
              <a:off x="10917923" y="0"/>
              <a:ext cx="1884045" cy="7772400"/>
            </a:xfrm>
            <a:custGeom>
              <a:avLst/>
              <a:gdLst/>
              <a:ahLst/>
              <a:cxnLst/>
              <a:rect l="l" t="t" r="r" b="b"/>
              <a:pathLst>
                <a:path w="1884045" h="7772400">
                  <a:moveTo>
                    <a:pt x="1883664" y="6541173"/>
                  </a:moveTo>
                  <a:lnTo>
                    <a:pt x="1587665" y="6018796"/>
                  </a:lnTo>
                  <a:lnTo>
                    <a:pt x="529221" y="6018796"/>
                  </a:lnTo>
                  <a:lnTo>
                    <a:pt x="0" y="6952755"/>
                  </a:lnTo>
                  <a:lnTo>
                    <a:pt x="464451" y="7772400"/>
                  </a:lnTo>
                  <a:lnTo>
                    <a:pt x="1652435" y="7772400"/>
                  </a:lnTo>
                  <a:lnTo>
                    <a:pt x="1883664" y="7364323"/>
                  </a:lnTo>
                  <a:lnTo>
                    <a:pt x="1883664" y="6541173"/>
                  </a:lnTo>
                  <a:close/>
                </a:path>
                <a:path w="1884045" h="7772400">
                  <a:moveTo>
                    <a:pt x="1883664" y="522389"/>
                  </a:moveTo>
                  <a:lnTo>
                    <a:pt x="1587665" y="0"/>
                  </a:lnTo>
                  <a:lnTo>
                    <a:pt x="529221" y="0"/>
                  </a:lnTo>
                  <a:lnTo>
                    <a:pt x="0" y="933958"/>
                  </a:lnTo>
                  <a:lnTo>
                    <a:pt x="529221" y="1867916"/>
                  </a:lnTo>
                  <a:lnTo>
                    <a:pt x="1587665" y="1867916"/>
                  </a:lnTo>
                  <a:lnTo>
                    <a:pt x="1883664" y="1345539"/>
                  </a:lnTo>
                  <a:lnTo>
                    <a:pt x="1883664" y="522389"/>
                  </a:lnTo>
                  <a:close/>
                </a:path>
              </a:pathLst>
            </a:custGeom>
            <a:solidFill>
              <a:srgbClr val="00234B">
                <a:alpha val="29998"/>
              </a:srgbClr>
            </a:solidFill>
          </p:spPr>
          <p:txBody>
            <a:bodyPr wrap="square" lIns="0" tIns="0" rIns="0" bIns="0" rtlCol="0"/>
            <a:lstStyle/>
            <a:p>
              <a:endParaRPr/>
            </a:p>
          </p:txBody>
        </p:sp>
      </p:grpSp>
      <p:pic>
        <p:nvPicPr>
          <p:cNvPr id="8" name="Picture 7" descr="A close up of a black background&#10;&#10;Description automatically generated">
            <a:extLst>
              <a:ext uri="{FF2B5EF4-FFF2-40B4-BE49-F238E27FC236}">
                <a16:creationId xmlns:a16="http://schemas.microsoft.com/office/drawing/2014/main" id="{5AC00361-BF74-65C6-6E4A-7B5F32E181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8" y="6489554"/>
            <a:ext cx="1282846" cy="1282846"/>
          </a:xfrm>
          <a:prstGeom prst="rect">
            <a:avLst/>
          </a:prstGeom>
        </p:spPr>
      </p:pic>
      <p:sp>
        <p:nvSpPr>
          <p:cNvPr id="9" name="Rectangle 8">
            <a:extLst>
              <a:ext uri="{FF2B5EF4-FFF2-40B4-BE49-F238E27FC236}">
                <a16:creationId xmlns:a16="http://schemas.microsoft.com/office/drawing/2014/main" id="{DF96E803-DBBB-FB5D-3015-D59E2A4ECE59}"/>
              </a:ext>
            </a:extLst>
          </p:cNvPr>
          <p:cNvSpPr/>
          <p:nvPr/>
        </p:nvSpPr>
        <p:spPr>
          <a:xfrm>
            <a:off x="914400" y="333513"/>
            <a:ext cx="9448800" cy="707886"/>
          </a:xfrm>
          <a:prstGeom prst="rect">
            <a:avLst/>
          </a:prstGeom>
        </p:spPr>
        <p:txBody>
          <a:bodyPr wrap="square">
            <a:spAutoFit/>
          </a:bodyPr>
          <a:lstStyle/>
          <a:p>
            <a:pPr algn="ctr"/>
            <a:r>
              <a:rPr lang="en-US" sz="4000" b="1" dirty="0">
                <a:solidFill>
                  <a:schemeClr val="tx1"/>
                </a:solidFill>
              </a:rPr>
              <a:t>How can parents become involved?</a:t>
            </a:r>
            <a:endParaRPr lang="en-US" sz="4000" dirty="0">
              <a:solidFill>
                <a:schemeClr val="tx1"/>
              </a:solidFill>
            </a:endParaRPr>
          </a:p>
        </p:txBody>
      </p:sp>
      <p:sp>
        <p:nvSpPr>
          <p:cNvPr id="10" name="Rectangle 9">
            <a:extLst>
              <a:ext uri="{FF2B5EF4-FFF2-40B4-BE49-F238E27FC236}">
                <a16:creationId xmlns:a16="http://schemas.microsoft.com/office/drawing/2014/main" id="{057D682C-D15D-F62B-8579-869424364C5C}"/>
              </a:ext>
            </a:extLst>
          </p:cNvPr>
          <p:cNvSpPr/>
          <p:nvPr/>
        </p:nvSpPr>
        <p:spPr>
          <a:xfrm>
            <a:off x="914399" y="1447800"/>
            <a:ext cx="9448799" cy="3908762"/>
          </a:xfrm>
          <a:prstGeom prst="rect">
            <a:avLst/>
          </a:prstGeom>
        </p:spPr>
        <p:txBody>
          <a:bodyPr wrap="square" lIns="91440" tIns="45720" rIns="91440" bIns="45720" anchor="t">
            <a:spAutoFit/>
          </a:bodyPr>
          <a:lstStyle/>
          <a:p>
            <a:pPr marL="342900" indent="-342900">
              <a:buFont typeface="Wingdings" panose="05000000000000000000" pitchFamily="2" charset="2"/>
              <a:buChar char="Ø"/>
            </a:pPr>
            <a:r>
              <a:rPr lang="en-US" sz="2000" b="1" dirty="0">
                <a:solidFill>
                  <a:schemeClr val="tx1"/>
                </a:solidFill>
              </a:rPr>
              <a:t>School Level</a:t>
            </a:r>
          </a:p>
          <a:p>
            <a:pPr marL="948690" lvl="1" indent="-342900">
              <a:spcBef>
                <a:spcPts val="0"/>
              </a:spcBef>
              <a:spcAft>
                <a:spcPts val="0"/>
              </a:spcAft>
              <a:buFont typeface="Arial" panose="020B0604020202020204" pitchFamily="34" charset="0"/>
              <a:buChar char="•"/>
            </a:pPr>
            <a:r>
              <a:rPr lang="en-US" sz="2000" dirty="0">
                <a:solidFill>
                  <a:schemeClr val="tx1"/>
                </a:solidFill>
              </a:rPr>
              <a:t>Attend school events</a:t>
            </a:r>
          </a:p>
          <a:p>
            <a:pPr marL="948690" lvl="1" indent="-342900">
              <a:spcBef>
                <a:spcPts val="0"/>
              </a:spcBef>
              <a:spcAft>
                <a:spcPts val="0"/>
              </a:spcAft>
              <a:buFont typeface="Arial" panose="020B0604020202020204" pitchFamily="34" charset="0"/>
              <a:buChar char="•"/>
            </a:pPr>
            <a:r>
              <a:rPr lang="en-US" sz="2000" dirty="0">
                <a:solidFill>
                  <a:schemeClr val="tx1"/>
                </a:solidFill>
              </a:rPr>
              <a:t>Volunteer</a:t>
            </a:r>
          </a:p>
          <a:p>
            <a:pPr marL="948690" lvl="1" indent="-342900">
              <a:spcBef>
                <a:spcPts val="0"/>
              </a:spcBef>
              <a:spcAft>
                <a:spcPts val="0"/>
              </a:spcAft>
              <a:buFont typeface="Arial" panose="020B0604020202020204" pitchFamily="34" charset="0"/>
              <a:buChar char="•"/>
            </a:pPr>
            <a:r>
              <a:rPr lang="en-US" sz="2000" dirty="0">
                <a:solidFill>
                  <a:schemeClr val="tx1"/>
                </a:solidFill>
              </a:rPr>
              <a:t>Participate in Parent-Teacher Conferences</a:t>
            </a:r>
          </a:p>
          <a:p>
            <a:pPr marL="948690" lvl="1" indent="-342900">
              <a:spcBef>
                <a:spcPts val="0"/>
              </a:spcBef>
              <a:spcAft>
                <a:spcPts val="0"/>
              </a:spcAft>
              <a:buFont typeface="Arial" panose="020B0604020202020204" pitchFamily="34" charset="0"/>
              <a:buChar char="•"/>
            </a:pPr>
            <a:r>
              <a:rPr lang="en-US" sz="2000" dirty="0">
                <a:solidFill>
                  <a:schemeClr val="tx1"/>
                </a:solidFill>
              </a:rPr>
              <a:t>Communicate with School Staff</a:t>
            </a:r>
          </a:p>
          <a:p>
            <a:pPr marL="948690" lvl="1" indent="-342900">
              <a:spcBef>
                <a:spcPts val="0"/>
              </a:spcBef>
              <a:spcAft>
                <a:spcPts val="0"/>
              </a:spcAft>
              <a:buFont typeface="Arial" panose="020B0604020202020204" pitchFamily="34" charset="0"/>
              <a:buChar char="•"/>
            </a:pPr>
            <a:r>
              <a:rPr lang="en-US" sz="2000" dirty="0">
                <a:solidFill>
                  <a:schemeClr val="tx1"/>
                </a:solidFill>
              </a:rPr>
              <a:t>Follow Social Media</a:t>
            </a:r>
          </a:p>
          <a:p>
            <a:pPr marL="605790" lvl="1" fontAlgn="auto">
              <a:spcBef>
                <a:spcPts val="0"/>
              </a:spcBef>
              <a:spcAft>
                <a:spcPts val="0"/>
              </a:spcAft>
            </a:pPr>
            <a:endParaRPr lang="en-US" sz="2000" dirty="0">
              <a:solidFill>
                <a:schemeClr val="tx1"/>
              </a:solidFill>
            </a:endParaRPr>
          </a:p>
          <a:p>
            <a:pPr marL="342900" indent="-342900">
              <a:buFont typeface="Wingdings" panose="05000000000000000000" pitchFamily="2" charset="2"/>
              <a:buChar char="Ø"/>
            </a:pPr>
            <a:r>
              <a:rPr lang="en-US" sz="2000" b="1" dirty="0">
                <a:solidFill>
                  <a:schemeClr val="tx1"/>
                </a:solidFill>
              </a:rPr>
              <a:t>District Level</a:t>
            </a:r>
          </a:p>
          <a:p>
            <a:pPr marL="948690" lvl="1" indent="-342900" fontAlgn="auto">
              <a:spcBef>
                <a:spcPts val="0"/>
              </a:spcBef>
              <a:spcAft>
                <a:spcPts val="0"/>
              </a:spcAft>
              <a:buFont typeface="Arial" panose="020B0604020202020204" pitchFamily="34" charset="0"/>
              <a:buChar char="•"/>
            </a:pPr>
            <a:r>
              <a:rPr lang="en-US" sz="2000" dirty="0">
                <a:solidFill>
                  <a:schemeClr val="tx1"/>
                </a:solidFill>
              </a:rPr>
              <a:t>Attend School Board Meetings</a:t>
            </a:r>
          </a:p>
          <a:p>
            <a:pPr marL="948690" lvl="1" indent="-342900" fontAlgn="auto">
              <a:spcBef>
                <a:spcPts val="0"/>
              </a:spcBef>
              <a:spcAft>
                <a:spcPts val="0"/>
              </a:spcAft>
              <a:buFont typeface="Arial" panose="020B0604020202020204" pitchFamily="34" charset="0"/>
              <a:buChar char="•"/>
            </a:pPr>
            <a:r>
              <a:rPr lang="en-US" sz="2000" dirty="0">
                <a:solidFill>
                  <a:schemeClr val="tx1"/>
                </a:solidFill>
                <a:cs typeface="Calibri"/>
              </a:rPr>
              <a:t>Provide feedback through surveys</a:t>
            </a:r>
          </a:p>
          <a:p>
            <a:pPr marL="948690" lvl="1" indent="-342900" fontAlgn="auto">
              <a:spcBef>
                <a:spcPts val="0"/>
              </a:spcBef>
              <a:spcAft>
                <a:spcPts val="0"/>
              </a:spcAft>
              <a:buFont typeface="Arial" panose="020B0604020202020204" pitchFamily="34" charset="0"/>
              <a:buChar char="•"/>
            </a:pPr>
            <a:r>
              <a:rPr lang="en-US" sz="2000" dirty="0">
                <a:solidFill>
                  <a:schemeClr val="tx1"/>
                </a:solidFill>
                <a:cs typeface="Calibri"/>
              </a:rPr>
              <a:t>Engage in communications</a:t>
            </a:r>
          </a:p>
          <a:p>
            <a:pPr marL="948690" lvl="1" indent="-342900" fontAlgn="auto">
              <a:spcBef>
                <a:spcPts val="0"/>
              </a:spcBef>
              <a:spcAft>
                <a:spcPts val="0"/>
              </a:spcAft>
              <a:buFont typeface="Arial" panose="020B0604020202020204" pitchFamily="34" charset="0"/>
              <a:buChar char="•"/>
            </a:pPr>
            <a:r>
              <a:rPr lang="en-US" sz="2000" dirty="0">
                <a:solidFill>
                  <a:schemeClr val="tx1"/>
                </a:solidFill>
                <a:cs typeface="Calibri"/>
              </a:rPr>
              <a:t>Follow district social media</a:t>
            </a:r>
          </a:p>
        </p:txBody>
      </p:sp>
      <mc:AlternateContent xmlns:mc="http://schemas.openxmlformats.org/markup-compatibility/2006" xmlns:p14="http://schemas.microsoft.com/office/powerpoint/2010/main">
        <mc:Choice Requires="p14">
          <p:contentPart p14:bwMode="auto" r:id="rId5">
            <p14:nvContentPartPr>
              <p14:cNvPr id="22" name="Ink 21">
                <a:extLst>
                  <a:ext uri="{FF2B5EF4-FFF2-40B4-BE49-F238E27FC236}">
                    <a16:creationId xmlns:a16="http://schemas.microsoft.com/office/drawing/2014/main" id="{5096B73E-289B-4085-CD08-D30BAE2A5351}"/>
                  </a:ext>
                </a:extLst>
              </p14:cNvPr>
              <p14:cNvContentPartPr/>
              <p14:nvPr/>
            </p14:nvContentPartPr>
            <p14:xfrm>
              <a:off x="9139767" y="4318940"/>
              <a:ext cx="4320" cy="2160"/>
            </p14:xfrm>
          </p:contentPart>
        </mc:Choice>
        <mc:Fallback xmlns="">
          <p:pic>
            <p:nvPicPr>
              <p:cNvPr id="22" name="Ink 21">
                <a:extLst>
                  <a:ext uri="{FF2B5EF4-FFF2-40B4-BE49-F238E27FC236}">
                    <a16:creationId xmlns:a16="http://schemas.microsoft.com/office/drawing/2014/main" id="{5096B73E-289B-4085-CD08-D30BAE2A5351}"/>
                  </a:ext>
                </a:extLst>
              </p:cNvPr>
              <p:cNvPicPr/>
              <p:nvPr/>
            </p:nvPicPr>
            <p:blipFill>
              <a:blip r:embed="rId7"/>
              <a:stretch>
                <a:fillRect/>
              </a:stretch>
            </p:blipFill>
            <p:spPr>
              <a:xfrm>
                <a:off x="9133647" y="4312820"/>
                <a:ext cx="16560" cy="14400"/>
              </a:xfrm>
              <a:prstGeom prst="rect">
                <a:avLst/>
              </a:prstGeom>
            </p:spPr>
          </p:pic>
        </mc:Fallback>
      </mc:AlternateContent>
      <p:sp>
        <p:nvSpPr>
          <p:cNvPr id="12" name="Footer Placeholder 7">
            <a:extLst>
              <a:ext uri="{FF2B5EF4-FFF2-40B4-BE49-F238E27FC236}">
                <a16:creationId xmlns:a16="http://schemas.microsoft.com/office/drawing/2014/main" id="{17CCD0BE-BFF9-8A00-B420-3268EDE123BF}"/>
              </a:ext>
            </a:extLst>
          </p:cNvPr>
          <p:cNvSpPr>
            <a:spLocks noGrp="1"/>
          </p:cNvSpPr>
          <p:nvPr>
            <p:ph type="ftr" sz="quarter" idx="5"/>
          </p:nvPr>
        </p:nvSpPr>
        <p:spPr>
          <a:xfrm>
            <a:off x="3263063" y="6936667"/>
            <a:ext cx="5705856" cy="388620"/>
          </a:xfrm>
        </p:spPr>
        <p:txBody>
          <a:bodyPr/>
          <a:lstStyle/>
          <a:p>
            <a:r>
              <a:rPr lang="en-US" dirty="0"/>
              <a:t>Grants Management-Parent and Family Engagement</a:t>
            </a:r>
          </a:p>
        </p:txBody>
      </p:sp>
      <p:sp>
        <p:nvSpPr>
          <p:cNvPr id="13" name="Slide Number Placeholder 12">
            <a:extLst>
              <a:ext uri="{FF2B5EF4-FFF2-40B4-BE49-F238E27FC236}">
                <a16:creationId xmlns:a16="http://schemas.microsoft.com/office/drawing/2014/main" id="{E77C1CFB-5D30-4E71-F376-4B07BA001D4A}"/>
              </a:ext>
            </a:extLst>
          </p:cNvPr>
          <p:cNvSpPr>
            <a:spLocks noGrp="1"/>
          </p:cNvSpPr>
          <p:nvPr>
            <p:ph type="sldNum" sz="quarter" idx="7"/>
          </p:nvPr>
        </p:nvSpPr>
        <p:spPr/>
        <p:txBody>
          <a:bodyPr/>
          <a:lstStyle/>
          <a:p>
            <a:fld id="{B6F15528-21DE-4FAA-801E-634DDDAF4B2B}" type="slidenum">
              <a:rPr lang="en-US" smtClean="0"/>
              <a:t>20</a:t>
            </a:fld>
            <a:endParaRPr lang="en-US"/>
          </a:p>
        </p:txBody>
      </p:sp>
    </p:spTree>
    <p:extLst>
      <p:ext uri="{BB962C8B-B14F-4D97-AF65-F5344CB8AC3E}">
        <p14:creationId xmlns:p14="http://schemas.microsoft.com/office/powerpoint/2010/main" val="2674203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801968" cy="7772400"/>
            <a:chOff x="0" y="0"/>
            <a:chExt cx="12801968" cy="7772400"/>
          </a:xfrm>
        </p:grpSpPr>
        <p:pic>
          <p:nvPicPr>
            <p:cNvPr id="3" name="object 3"/>
            <p:cNvPicPr/>
            <p:nvPr/>
          </p:nvPicPr>
          <p:blipFill>
            <a:blip r:embed="rId2" cstate="print"/>
            <a:stretch>
              <a:fillRect/>
            </a:stretch>
          </p:blipFill>
          <p:spPr>
            <a:xfrm>
              <a:off x="0" y="0"/>
              <a:ext cx="12801600" cy="7772400"/>
            </a:xfrm>
            <a:prstGeom prst="rect">
              <a:avLst/>
            </a:prstGeom>
          </p:spPr>
        </p:pic>
        <p:pic>
          <p:nvPicPr>
            <p:cNvPr id="4" name="object 4"/>
            <p:cNvPicPr/>
            <p:nvPr/>
          </p:nvPicPr>
          <p:blipFill>
            <a:blip r:embed="rId3" cstate="print"/>
            <a:stretch>
              <a:fillRect/>
            </a:stretch>
          </p:blipFill>
          <p:spPr>
            <a:xfrm>
              <a:off x="0" y="0"/>
              <a:ext cx="12801599" cy="7772400"/>
            </a:xfrm>
            <a:prstGeom prst="rect">
              <a:avLst/>
            </a:prstGeom>
          </p:spPr>
        </p:pic>
        <p:sp>
          <p:nvSpPr>
            <p:cNvPr id="5" name="object 5"/>
            <p:cNvSpPr/>
            <p:nvPr/>
          </p:nvSpPr>
          <p:spPr>
            <a:xfrm>
              <a:off x="11247116" y="4012523"/>
              <a:ext cx="1554480" cy="1868170"/>
            </a:xfrm>
            <a:custGeom>
              <a:avLst/>
              <a:gdLst/>
              <a:ahLst/>
              <a:cxnLst/>
              <a:rect l="l" t="t" r="r" b="b"/>
              <a:pathLst>
                <a:path w="1554479" h="1868170">
                  <a:moveTo>
                    <a:pt x="1554483" y="0"/>
                  </a:moveTo>
                  <a:lnTo>
                    <a:pt x="529221" y="0"/>
                  </a:lnTo>
                  <a:lnTo>
                    <a:pt x="0" y="933958"/>
                  </a:lnTo>
                  <a:lnTo>
                    <a:pt x="529221" y="1867916"/>
                  </a:lnTo>
                  <a:lnTo>
                    <a:pt x="1554483" y="1867916"/>
                  </a:lnTo>
                  <a:lnTo>
                    <a:pt x="1554483" y="0"/>
                  </a:lnTo>
                  <a:close/>
                </a:path>
              </a:pathLst>
            </a:custGeom>
            <a:solidFill>
              <a:srgbClr val="A6CE39">
                <a:alpha val="29998"/>
              </a:srgbClr>
            </a:solidFill>
          </p:spPr>
          <p:txBody>
            <a:bodyPr wrap="square" lIns="0" tIns="0" rIns="0" bIns="0" rtlCol="0"/>
            <a:lstStyle/>
            <a:p>
              <a:endParaRPr/>
            </a:p>
          </p:txBody>
        </p:sp>
        <p:sp>
          <p:nvSpPr>
            <p:cNvPr id="6" name="object 6"/>
            <p:cNvSpPr/>
            <p:nvPr/>
          </p:nvSpPr>
          <p:spPr>
            <a:xfrm>
              <a:off x="10456114" y="2006260"/>
              <a:ext cx="2117090" cy="1868170"/>
            </a:xfrm>
            <a:custGeom>
              <a:avLst/>
              <a:gdLst/>
              <a:ahLst/>
              <a:cxnLst/>
              <a:rect l="l" t="t" r="r" b="b"/>
              <a:pathLst>
                <a:path w="2117090" h="1868170">
                  <a:moveTo>
                    <a:pt x="1587665" y="0"/>
                  </a:moveTo>
                  <a:lnTo>
                    <a:pt x="529221" y="0"/>
                  </a:lnTo>
                  <a:lnTo>
                    <a:pt x="0" y="933958"/>
                  </a:lnTo>
                  <a:lnTo>
                    <a:pt x="529221" y="1867916"/>
                  </a:lnTo>
                  <a:lnTo>
                    <a:pt x="1587665" y="1867916"/>
                  </a:lnTo>
                  <a:lnTo>
                    <a:pt x="2116886" y="933958"/>
                  </a:lnTo>
                  <a:lnTo>
                    <a:pt x="1587665" y="0"/>
                  </a:lnTo>
                  <a:close/>
                </a:path>
              </a:pathLst>
            </a:custGeom>
            <a:solidFill>
              <a:srgbClr val="5A204D">
                <a:alpha val="19999"/>
              </a:srgbClr>
            </a:solidFill>
          </p:spPr>
          <p:txBody>
            <a:bodyPr wrap="square" lIns="0" tIns="0" rIns="0" bIns="0" rtlCol="0"/>
            <a:lstStyle/>
            <a:p>
              <a:endParaRPr/>
            </a:p>
          </p:txBody>
        </p:sp>
        <p:sp>
          <p:nvSpPr>
            <p:cNvPr id="7" name="object 7"/>
            <p:cNvSpPr/>
            <p:nvPr/>
          </p:nvSpPr>
          <p:spPr>
            <a:xfrm>
              <a:off x="10917923" y="0"/>
              <a:ext cx="1884045" cy="7772400"/>
            </a:xfrm>
            <a:custGeom>
              <a:avLst/>
              <a:gdLst/>
              <a:ahLst/>
              <a:cxnLst/>
              <a:rect l="l" t="t" r="r" b="b"/>
              <a:pathLst>
                <a:path w="1884045" h="7772400">
                  <a:moveTo>
                    <a:pt x="1883664" y="6541173"/>
                  </a:moveTo>
                  <a:lnTo>
                    <a:pt x="1587665" y="6018796"/>
                  </a:lnTo>
                  <a:lnTo>
                    <a:pt x="529221" y="6018796"/>
                  </a:lnTo>
                  <a:lnTo>
                    <a:pt x="0" y="6952755"/>
                  </a:lnTo>
                  <a:lnTo>
                    <a:pt x="464451" y="7772400"/>
                  </a:lnTo>
                  <a:lnTo>
                    <a:pt x="1652435" y="7772400"/>
                  </a:lnTo>
                  <a:lnTo>
                    <a:pt x="1883664" y="7364323"/>
                  </a:lnTo>
                  <a:lnTo>
                    <a:pt x="1883664" y="6541173"/>
                  </a:lnTo>
                  <a:close/>
                </a:path>
                <a:path w="1884045" h="7772400">
                  <a:moveTo>
                    <a:pt x="1883664" y="522389"/>
                  </a:moveTo>
                  <a:lnTo>
                    <a:pt x="1587665" y="0"/>
                  </a:lnTo>
                  <a:lnTo>
                    <a:pt x="529221" y="0"/>
                  </a:lnTo>
                  <a:lnTo>
                    <a:pt x="0" y="933958"/>
                  </a:lnTo>
                  <a:lnTo>
                    <a:pt x="529221" y="1867916"/>
                  </a:lnTo>
                  <a:lnTo>
                    <a:pt x="1587665" y="1867916"/>
                  </a:lnTo>
                  <a:lnTo>
                    <a:pt x="1883664" y="1345539"/>
                  </a:lnTo>
                  <a:lnTo>
                    <a:pt x="1883664" y="522389"/>
                  </a:lnTo>
                  <a:close/>
                </a:path>
              </a:pathLst>
            </a:custGeom>
            <a:solidFill>
              <a:srgbClr val="00234B">
                <a:alpha val="29998"/>
              </a:srgbClr>
            </a:solidFill>
          </p:spPr>
          <p:txBody>
            <a:bodyPr wrap="square" lIns="0" tIns="0" rIns="0" bIns="0" rtlCol="0"/>
            <a:lstStyle/>
            <a:p>
              <a:endParaRPr/>
            </a:p>
          </p:txBody>
        </p:sp>
      </p:grpSp>
      <p:pic>
        <p:nvPicPr>
          <p:cNvPr id="8" name="Picture 7" descr="A close up of a black background&#10;&#10;Description automatically generated">
            <a:extLst>
              <a:ext uri="{FF2B5EF4-FFF2-40B4-BE49-F238E27FC236}">
                <a16:creationId xmlns:a16="http://schemas.microsoft.com/office/drawing/2014/main" id="{996E5C60-C02E-FD52-7035-6450FA2540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8" y="6489554"/>
            <a:ext cx="1282846" cy="1282846"/>
          </a:xfrm>
          <a:prstGeom prst="rect">
            <a:avLst/>
          </a:prstGeom>
        </p:spPr>
      </p:pic>
      <p:sp>
        <p:nvSpPr>
          <p:cNvPr id="9" name="Rectangle 8">
            <a:extLst>
              <a:ext uri="{FF2B5EF4-FFF2-40B4-BE49-F238E27FC236}">
                <a16:creationId xmlns:a16="http://schemas.microsoft.com/office/drawing/2014/main" id="{3301A647-179C-44DE-6DA1-BB5669ABC661}"/>
              </a:ext>
            </a:extLst>
          </p:cNvPr>
          <p:cNvSpPr/>
          <p:nvPr/>
        </p:nvSpPr>
        <p:spPr>
          <a:xfrm>
            <a:off x="914401" y="304800"/>
            <a:ext cx="9220198" cy="584775"/>
          </a:xfrm>
          <a:prstGeom prst="rect">
            <a:avLst/>
          </a:prstGeom>
        </p:spPr>
        <p:txBody>
          <a:bodyPr wrap="square">
            <a:spAutoFit/>
          </a:bodyPr>
          <a:lstStyle/>
          <a:p>
            <a:pPr algn="l"/>
            <a:r>
              <a:rPr lang="en-US" sz="3200" b="1" dirty="0">
                <a:solidFill>
                  <a:schemeClr val="tx1"/>
                </a:solidFill>
              </a:rPr>
              <a:t>Who are my Title I contacts at the school?</a:t>
            </a:r>
            <a:endParaRPr lang="en-US" sz="3200" dirty="0">
              <a:solidFill>
                <a:schemeClr val="tx1"/>
              </a:solidFill>
            </a:endParaRPr>
          </a:p>
        </p:txBody>
      </p:sp>
      <p:graphicFrame>
        <p:nvGraphicFramePr>
          <p:cNvPr id="10" name="Table 9">
            <a:extLst>
              <a:ext uri="{FF2B5EF4-FFF2-40B4-BE49-F238E27FC236}">
                <a16:creationId xmlns:a16="http://schemas.microsoft.com/office/drawing/2014/main" id="{F1AD8A51-C6CE-0380-796C-581048D85292}"/>
              </a:ext>
            </a:extLst>
          </p:cNvPr>
          <p:cNvGraphicFramePr>
            <a:graphicFrameLocks noGrp="1"/>
          </p:cNvGraphicFramePr>
          <p:nvPr>
            <p:extLst>
              <p:ext uri="{D42A27DB-BD31-4B8C-83A1-F6EECF244321}">
                <p14:modId xmlns:p14="http://schemas.microsoft.com/office/powerpoint/2010/main" val="2538127963"/>
              </p:ext>
            </p:extLst>
          </p:nvPr>
        </p:nvGraphicFramePr>
        <p:xfrm>
          <a:off x="952500" y="1158089"/>
          <a:ext cx="9143999" cy="1886108"/>
        </p:xfrm>
        <a:graphic>
          <a:graphicData uri="http://schemas.openxmlformats.org/drawingml/2006/table">
            <a:tbl>
              <a:tblPr firstRow="1" bandRow="1"/>
              <a:tblGrid>
                <a:gridCol w="2702800">
                  <a:extLst>
                    <a:ext uri="{9D8B030D-6E8A-4147-A177-3AD203B41FA5}">
                      <a16:colId xmlns:a16="http://schemas.microsoft.com/office/drawing/2014/main" val="4226239504"/>
                    </a:ext>
                  </a:extLst>
                </a:gridCol>
                <a:gridCol w="3002497">
                  <a:extLst>
                    <a:ext uri="{9D8B030D-6E8A-4147-A177-3AD203B41FA5}">
                      <a16:colId xmlns:a16="http://schemas.microsoft.com/office/drawing/2014/main" val="1597869947"/>
                    </a:ext>
                  </a:extLst>
                </a:gridCol>
                <a:gridCol w="3438702">
                  <a:extLst>
                    <a:ext uri="{9D8B030D-6E8A-4147-A177-3AD203B41FA5}">
                      <a16:colId xmlns:a16="http://schemas.microsoft.com/office/drawing/2014/main" val="351663186"/>
                    </a:ext>
                  </a:extLst>
                </a:gridCol>
              </a:tblGrid>
              <a:tr h="581271">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dirty="0">
                          <a:latin typeface="+mn-lt"/>
                        </a:rPr>
                        <a:t>Name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lumMod val="75000"/>
                      </a:schemeClr>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dirty="0">
                          <a:latin typeface="+mn-lt"/>
                        </a:rPr>
                        <a:t>Phone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lumMod val="75000"/>
                      </a:schemeClr>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dirty="0">
                          <a:latin typeface="+mn-lt"/>
                        </a:rPr>
                        <a:t>E-mail address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lumMod val="75000"/>
                      </a:schemeClr>
                    </a:solidFill>
                  </a:tcPr>
                </a:tc>
                <a:extLst>
                  <a:ext uri="{0D108BD9-81ED-4DB2-BD59-A6C34878D82A}">
                    <a16:rowId xmlns:a16="http://schemas.microsoft.com/office/drawing/2014/main" val="1504263169"/>
                  </a:ext>
                </a:extLst>
              </a:tr>
              <a:tr h="638696">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r>
                        <a:rPr lang="en-US" b="1" dirty="0">
                          <a:solidFill>
                            <a:srgbClr val="FF0000"/>
                          </a:solidFill>
                        </a:rPr>
                        <a:t>Mr.  Alfers</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19A">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r>
                        <a:rPr lang="en-US" dirty="0">
                          <a:solidFill>
                            <a:schemeClr val="accent1">
                              <a:lumMod val="75000"/>
                            </a:schemeClr>
                          </a:solidFill>
                        </a:rPr>
                        <a:t>407-870-9949</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19A">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r>
                        <a:rPr lang="en-US" dirty="0">
                          <a:solidFill>
                            <a:schemeClr val="accent1">
                              <a:lumMod val="75000"/>
                            </a:schemeClr>
                          </a:solidFill>
                        </a:rPr>
                        <a:t>alfers@newdimensionshs.com</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19A">
                        <a:tint val="40000"/>
                      </a:srgbClr>
                    </a:solidFill>
                  </a:tcPr>
                </a:tc>
                <a:extLst>
                  <a:ext uri="{0D108BD9-81ED-4DB2-BD59-A6C34878D82A}">
                    <a16:rowId xmlns:a16="http://schemas.microsoft.com/office/drawing/2014/main" val="7835704"/>
                  </a:ext>
                </a:extLst>
              </a:tr>
              <a:tr h="666141">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r>
                        <a:rPr lang="en-US" b="1" dirty="0">
                          <a:solidFill>
                            <a:srgbClr val="FF0000"/>
                          </a:solidFill>
                        </a:rPr>
                        <a:t>Mr. </a:t>
                      </a:r>
                      <a:r>
                        <a:rPr lang="en-US" b="1" dirty="0" err="1">
                          <a:solidFill>
                            <a:srgbClr val="FF0000"/>
                          </a:solidFill>
                        </a:rPr>
                        <a:t>Mezzina</a:t>
                      </a:r>
                      <a:endParaRPr lang="en-US" b="1"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19A">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r>
                        <a:rPr lang="en-US" dirty="0">
                          <a:solidFill>
                            <a:schemeClr val="accent1">
                              <a:lumMod val="75000"/>
                            </a:schemeClr>
                          </a:solidFill>
                        </a:rPr>
                        <a:t>407-870-9949</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19A">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r>
                        <a:rPr lang="en-US" dirty="0">
                          <a:solidFill>
                            <a:schemeClr val="accent1">
                              <a:lumMod val="75000"/>
                            </a:schemeClr>
                          </a:solidFill>
                        </a:rPr>
                        <a:t>mezzina@newdimensionshs.com</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19A">
                        <a:tint val="20000"/>
                      </a:srgbClr>
                    </a:solidFill>
                  </a:tcPr>
                </a:tc>
                <a:extLst>
                  <a:ext uri="{0D108BD9-81ED-4DB2-BD59-A6C34878D82A}">
                    <a16:rowId xmlns:a16="http://schemas.microsoft.com/office/drawing/2014/main" val="3354180321"/>
                  </a:ext>
                </a:extLst>
              </a:tr>
            </a:tbl>
          </a:graphicData>
        </a:graphic>
      </p:graphicFrame>
      <p:sp>
        <p:nvSpPr>
          <p:cNvPr id="11" name="TextBox 10">
            <a:extLst>
              <a:ext uri="{FF2B5EF4-FFF2-40B4-BE49-F238E27FC236}">
                <a16:creationId xmlns:a16="http://schemas.microsoft.com/office/drawing/2014/main" id="{3E07397A-EA3B-E9F4-9B10-6B9CDF0DA8E5}"/>
              </a:ext>
            </a:extLst>
          </p:cNvPr>
          <p:cNvSpPr txBox="1"/>
          <p:nvPr/>
        </p:nvSpPr>
        <p:spPr>
          <a:xfrm>
            <a:off x="952500" y="3312711"/>
            <a:ext cx="6790157" cy="369332"/>
          </a:xfrm>
          <a:prstGeom prst="rect">
            <a:avLst/>
          </a:prstGeom>
          <a:noFill/>
        </p:spPr>
        <p:txBody>
          <a:bodyPr wrap="square" rtlCol="0">
            <a:spAutoFit/>
          </a:bodyPr>
          <a:lstStyle/>
          <a:p>
            <a:r>
              <a:rPr lang="en-US" dirty="0"/>
              <a:t>Website – newdimensionshs.com </a:t>
            </a:r>
          </a:p>
        </p:txBody>
      </p:sp>
      <p:sp>
        <p:nvSpPr>
          <p:cNvPr id="12" name="TextBox 11">
            <a:extLst>
              <a:ext uri="{FF2B5EF4-FFF2-40B4-BE49-F238E27FC236}">
                <a16:creationId xmlns:a16="http://schemas.microsoft.com/office/drawing/2014/main" id="{D205ABD7-96E6-5B1B-BD81-78D47A824772}"/>
              </a:ext>
            </a:extLst>
          </p:cNvPr>
          <p:cNvSpPr txBox="1"/>
          <p:nvPr/>
        </p:nvSpPr>
        <p:spPr>
          <a:xfrm>
            <a:off x="1569090" y="4090698"/>
            <a:ext cx="7910818" cy="307777"/>
          </a:xfrm>
          <a:prstGeom prst="rect">
            <a:avLst/>
          </a:prstGeom>
          <a:noFill/>
        </p:spPr>
        <p:txBody>
          <a:bodyPr wrap="square" rtlCol="0">
            <a:spAutoFit/>
          </a:bodyPr>
          <a:lstStyle/>
          <a:p>
            <a:r>
              <a:rPr lang="en-US" sz="1400" dirty="0"/>
              <a:t>For additional information please visit our website:  https://www.osceolaschools.net/Domain/160</a:t>
            </a:r>
            <a:endParaRPr lang="en-US" sz="1400" b="0" i="0" dirty="0">
              <a:solidFill>
                <a:srgbClr val="000000"/>
              </a:solidFill>
              <a:effectLst/>
              <a:latin typeface="Georgia" panose="02040502050405020303" pitchFamily="18" charset="0"/>
            </a:endParaRPr>
          </a:p>
        </p:txBody>
      </p:sp>
      <p:sp>
        <p:nvSpPr>
          <p:cNvPr id="14" name="Footer Placeholder 7">
            <a:extLst>
              <a:ext uri="{FF2B5EF4-FFF2-40B4-BE49-F238E27FC236}">
                <a16:creationId xmlns:a16="http://schemas.microsoft.com/office/drawing/2014/main" id="{252038AF-8538-0746-2CF0-7DD21AAE780C}"/>
              </a:ext>
            </a:extLst>
          </p:cNvPr>
          <p:cNvSpPr>
            <a:spLocks noGrp="1"/>
          </p:cNvSpPr>
          <p:nvPr>
            <p:ph type="ftr" sz="quarter" idx="5"/>
          </p:nvPr>
        </p:nvSpPr>
        <p:spPr>
          <a:xfrm>
            <a:off x="3263063" y="6936667"/>
            <a:ext cx="5705856" cy="388620"/>
          </a:xfrm>
        </p:spPr>
        <p:txBody>
          <a:bodyPr/>
          <a:lstStyle/>
          <a:p>
            <a:r>
              <a:rPr lang="en-US" dirty="0"/>
              <a:t>Grants Management-Parent and Family Engagement</a:t>
            </a:r>
          </a:p>
        </p:txBody>
      </p:sp>
      <p:sp>
        <p:nvSpPr>
          <p:cNvPr id="15" name="Slide Number Placeholder 14">
            <a:extLst>
              <a:ext uri="{FF2B5EF4-FFF2-40B4-BE49-F238E27FC236}">
                <a16:creationId xmlns:a16="http://schemas.microsoft.com/office/drawing/2014/main" id="{48645E5C-2488-E83E-D0E6-059C0D0E1F59}"/>
              </a:ext>
            </a:extLst>
          </p:cNvPr>
          <p:cNvSpPr>
            <a:spLocks noGrp="1"/>
          </p:cNvSpPr>
          <p:nvPr>
            <p:ph type="sldNum" sz="quarter" idx="7"/>
          </p:nvPr>
        </p:nvSpPr>
        <p:spPr/>
        <p:txBody>
          <a:bodyPr/>
          <a:lstStyle/>
          <a:p>
            <a:fld id="{B6F15528-21DE-4FAA-801E-634DDDAF4B2B}" type="slidenum">
              <a:rPr lang="en-US" smtClean="0"/>
              <a:t>21</a:t>
            </a:fld>
            <a:endParaRPr lang="en-US"/>
          </a:p>
        </p:txBody>
      </p:sp>
    </p:spTree>
    <p:extLst>
      <p:ext uri="{BB962C8B-B14F-4D97-AF65-F5344CB8AC3E}">
        <p14:creationId xmlns:p14="http://schemas.microsoft.com/office/powerpoint/2010/main" val="2617532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801968" cy="7772400"/>
            <a:chOff x="0" y="0"/>
            <a:chExt cx="12801968" cy="7772400"/>
          </a:xfrm>
        </p:grpSpPr>
        <p:pic>
          <p:nvPicPr>
            <p:cNvPr id="3" name="object 3"/>
            <p:cNvPicPr/>
            <p:nvPr/>
          </p:nvPicPr>
          <p:blipFill>
            <a:blip r:embed="rId2" cstate="print"/>
            <a:stretch>
              <a:fillRect/>
            </a:stretch>
          </p:blipFill>
          <p:spPr>
            <a:xfrm>
              <a:off x="0" y="0"/>
              <a:ext cx="12801600" cy="7772400"/>
            </a:xfrm>
            <a:prstGeom prst="rect">
              <a:avLst/>
            </a:prstGeom>
          </p:spPr>
        </p:pic>
        <p:pic>
          <p:nvPicPr>
            <p:cNvPr id="4" name="object 4"/>
            <p:cNvPicPr/>
            <p:nvPr/>
          </p:nvPicPr>
          <p:blipFill>
            <a:blip r:embed="rId3" cstate="print"/>
            <a:stretch>
              <a:fillRect/>
            </a:stretch>
          </p:blipFill>
          <p:spPr>
            <a:xfrm>
              <a:off x="0" y="0"/>
              <a:ext cx="12801599" cy="7772400"/>
            </a:xfrm>
            <a:prstGeom prst="rect">
              <a:avLst/>
            </a:prstGeom>
          </p:spPr>
        </p:pic>
        <p:sp>
          <p:nvSpPr>
            <p:cNvPr id="5" name="object 5"/>
            <p:cNvSpPr/>
            <p:nvPr/>
          </p:nvSpPr>
          <p:spPr>
            <a:xfrm>
              <a:off x="11247116" y="4012523"/>
              <a:ext cx="1554480" cy="1868170"/>
            </a:xfrm>
            <a:custGeom>
              <a:avLst/>
              <a:gdLst/>
              <a:ahLst/>
              <a:cxnLst/>
              <a:rect l="l" t="t" r="r" b="b"/>
              <a:pathLst>
                <a:path w="1554479" h="1868170">
                  <a:moveTo>
                    <a:pt x="1554483" y="0"/>
                  </a:moveTo>
                  <a:lnTo>
                    <a:pt x="529221" y="0"/>
                  </a:lnTo>
                  <a:lnTo>
                    <a:pt x="0" y="933958"/>
                  </a:lnTo>
                  <a:lnTo>
                    <a:pt x="529221" y="1867916"/>
                  </a:lnTo>
                  <a:lnTo>
                    <a:pt x="1554483" y="1867916"/>
                  </a:lnTo>
                  <a:lnTo>
                    <a:pt x="1554483" y="0"/>
                  </a:lnTo>
                  <a:close/>
                </a:path>
              </a:pathLst>
            </a:custGeom>
            <a:solidFill>
              <a:srgbClr val="A6CE39">
                <a:alpha val="29998"/>
              </a:srgbClr>
            </a:solidFill>
          </p:spPr>
          <p:txBody>
            <a:bodyPr wrap="square" lIns="0" tIns="0" rIns="0" bIns="0" rtlCol="0"/>
            <a:lstStyle/>
            <a:p>
              <a:endParaRPr/>
            </a:p>
          </p:txBody>
        </p:sp>
        <p:sp>
          <p:nvSpPr>
            <p:cNvPr id="6" name="object 6"/>
            <p:cNvSpPr/>
            <p:nvPr/>
          </p:nvSpPr>
          <p:spPr>
            <a:xfrm>
              <a:off x="10456114" y="2006260"/>
              <a:ext cx="2117090" cy="1868170"/>
            </a:xfrm>
            <a:custGeom>
              <a:avLst/>
              <a:gdLst/>
              <a:ahLst/>
              <a:cxnLst/>
              <a:rect l="l" t="t" r="r" b="b"/>
              <a:pathLst>
                <a:path w="2117090" h="1868170">
                  <a:moveTo>
                    <a:pt x="1587665" y="0"/>
                  </a:moveTo>
                  <a:lnTo>
                    <a:pt x="529221" y="0"/>
                  </a:lnTo>
                  <a:lnTo>
                    <a:pt x="0" y="933958"/>
                  </a:lnTo>
                  <a:lnTo>
                    <a:pt x="529221" y="1867916"/>
                  </a:lnTo>
                  <a:lnTo>
                    <a:pt x="1587665" y="1867916"/>
                  </a:lnTo>
                  <a:lnTo>
                    <a:pt x="2116886" y="933958"/>
                  </a:lnTo>
                  <a:lnTo>
                    <a:pt x="1587665" y="0"/>
                  </a:lnTo>
                  <a:close/>
                </a:path>
              </a:pathLst>
            </a:custGeom>
            <a:solidFill>
              <a:srgbClr val="5A204D">
                <a:alpha val="19999"/>
              </a:srgbClr>
            </a:solidFill>
          </p:spPr>
          <p:txBody>
            <a:bodyPr wrap="square" lIns="0" tIns="0" rIns="0" bIns="0" rtlCol="0"/>
            <a:lstStyle/>
            <a:p>
              <a:endParaRPr/>
            </a:p>
          </p:txBody>
        </p:sp>
        <p:sp>
          <p:nvSpPr>
            <p:cNvPr id="7" name="object 7"/>
            <p:cNvSpPr/>
            <p:nvPr/>
          </p:nvSpPr>
          <p:spPr>
            <a:xfrm>
              <a:off x="10917923" y="0"/>
              <a:ext cx="1884045" cy="7772400"/>
            </a:xfrm>
            <a:custGeom>
              <a:avLst/>
              <a:gdLst/>
              <a:ahLst/>
              <a:cxnLst/>
              <a:rect l="l" t="t" r="r" b="b"/>
              <a:pathLst>
                <a:path w="1884045" h="7772400">
                  <a:moveTo>
                    <a:pt x="1883664" y="6541173"/>
                  </a:moveTo>
                  <a:lnTo>
                    <a:pt x="1587665" y="6018796"/>
                  </a:lnTo>
                  <a:lnTo>
                    <a:pt x="529221" y="6018796"/>
                  </a:lnTo>
                  <a:lnTo>
                    <a:pt x="0" y="6952755"/>
                  </a:lnTo>
                  <a:lnTo>
                    <a:pt x="464451" y="7772400"/>
                  </a:lnTo>
                  <a:lnTo>
                    <a:pt x="1652435" y="7772400"/>
                  </a:lnTo>
                  <a:lnTo>
                    <a:pt x="1883664" y="7364323"/>
                  </a:lnTo>
                  <a:lnTo>
                    <a:pt x="1883664" y="6541173"/>
                  </a:lnTo>
                  <a:close/>
                </a:path>
                <a:path w="1884045" h="7772400">
                  <a:moveTo>
                    <a:pt x="1883664" y="522389"/>
                  </a:moveTo>
                  <a:lnTo>
                    <a:pt x="1587665" y="0"/>
                  </a:lnTo>
                  <a:lnTo>
                    <a:pt x="529221" y="0"/>
                  </a:lnTo>
                  <a:lnTo>
                    <a:pt x="0" y="933958"/>
                  </a:lnTo>
                  <a:lnTo>
                    <a:pt x="529221" y="1867916"/>
                  </a:lnTo>
                  <a:lnTo>
                    <a:pt x="1587665" y="1867916"/>
                  </a:lnTo>
                  <a:lnTo>
                    <a:pt x="1883664" y="1345539"/>
                  </a:lnTo>
                  <a:lnTo>
                    <a:pt x="1883664" y="522389"/>
                  </a:lnTo>
                  <a:close/>
                </a:path>
              </a:pathLst>
            </a:custGeom>
            <a:solidFill>
              <a:srgbClr val="00234B">
                <a:alpha val="29998"/>
              </a:srgbClr>
            </a:solidFill>
          </p:spPr>
          <p:txBody>
            <a:bodyPr wrap="square" lIns="0" tIns="0" rIns="0" bIns="0" rtlCol="0"/>
            <a:lstStyle/>
            <a:p>
              <a:endParaRPr/>
            </a:p>
          </p:txBody>
        </p:sp>
      </p:grpSp>
      <p:pic>
        <p:nvPicPr>
          <p:cNvPr id="8" name="Picture 7" descr="A close up of a black background&#10;&#10;Description automatically generated">
            <a:extLst>
              <a:ext uri="{FF2B5EF4-FFF2-40B4-BE49-F238E27FC236}">
                <a16:creationId xmlns:a16="http://schemas.microsoft.com/office/drawing/2014/main" id="{8BD96D12-1835-5077-3EB0-0D175FD737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8" y="6489554"/>
            <a:ext cx="1282846" cy="1282846"/>
          </a:xfrm>
          <a:prstGeom prst="rect">
            <a:avLst/>
          </a:prstGeom>
        </p:spPr>
      </p:pic>
      <p:sp>
        <p:nvSpPr>
          <p:cNvPr id="9" name="Rectangle 8">
            <a:extLst>
              <a:ext uri="{FF2B5EF4-FFF2-40B4-BE49-F238E27FC236}">
                <a16:creationId xmlns:a16="http://schemas.microsoft.com/office/drawing/2014/main" id="{605E33A3-62DF-999D-705F-477724E21250}"/>
              </a:ext>
            </a:extLst>
          </p:cNvPr>
          <p:cNvSpPr/>
          <p:nvPr/>
        </p:nvSpPr>
        <p:spPr>
          <a:xfrm>
            <a:off x="914400" y="228600"/>
            <a:ext cx="9448800" cy="1323439"/>
          </a:xfrm>
          <a:prstGeom prst="rect">
            <a:avLst/>
          </a:prstGeom>
        </p:spPr>
        <p:txBody>
          <a:bodyPr wrap="square">
            <a:spAutoFit/>
          </a:bodyPr>
          <a:lstStyle/>
          <a:p>
            <a:pPr lvl="0" algn="ctr" fontAlgn="base">
              <a:spcBef>
                <a:spcPct val="0"/>
              </a:spcBef>
              <a:spcAft>
                <a:spcPct val="0"/>
              </a:spcAft>
            </a:pPr>
            <a:r>
              <a:rPr lang="en-US" sz="4000" dirty="0">
                <a:solidFill>
                  <a:schemeClr val="tx1"/>
                </a:solidFill>
                <a:latin typeface="Times New Roman" pitchFamily="18" charset="0"/>
                <a:cs typeface="Arial" pitchFamily="34" charset="0"/>
              </a:rPr>
              <a:t>We’re here to make good things happen for other people. </a:t>
            </a:r>
            <a:endParaRPr lang="en-US" sz="4000" dirty="0">
              <a:solidFill>
                <a:schemeClr val="tx1"/>
              </a:solidFill>
              <a:latin typeface="Arial" pitchFamily="34" charset="0"/>
              <a:cs typeface="Arial" pitchFamily="34" charset="0"/>
            </a:endParaRPr>
          </a:p>
        </p:txBody>
      </p:sp>
      <p:sp>
        <p:nvSpPr>
          <p:cNvPr id="10" name="Rectangle 9">
            <a:extLst>
              <a:ext uri="{FF2B5EF4-FFF2-40B4-BE49-F238E27FC236}">
                <a16:creationId xmlns:a16="http://schemas.microsoft.com/office/drawing/2014/main" id="{F5D8B2E7-5F75-D9A5-16FF-BCE4B3AF9865}"/>
              </a:ext>
            </a:extLst>
          </p:cNvPr>
          <p:cNvSpPr/>
          <p:nvPr/>
        </p:nvSpPr>
        <p:spPr>
          <a:xfrm>
            <a:off x="2519502" y="1552039"/>
            <a:ext cx="6238595" cy="1107996"/>
          </a:xfrm>
          <a:prstGeom prst="rect">
            <a:avLst/>
          </a:prstGeom>
        </p:spPr>
        <p:txBody>
          <a:bodyPr wrap="square">
            <a:spAutoFit/>
          </a:bodyPr>
          <a:lstStyle/>
          <a:p>
            <a:pPr algn="ctr"/>
            <a:r>
              <a:rPr lang="en-US" sz="6600" dirty="0">
                <a:solidFill>
                  <a:srgbClr val="C00000"/>
                </a:solidFill>
              </a:rPr>
              <a:t>Any questions?</a:t>
            </a:r>
          </a:p>
        </p:txBody>
      </p:sp>
      <p:pic>
        <p:nvPicPr>
          <p:cNvPr id="11" name="Picture 10">
            <a:extLst>
              <a:ext uri="{FF2B5EF4-FFF2-40B4-BE49-F238E27FC236}">
                <a16:creationId xmlns:a16="http://schemas.microsoft.com/office/drawing/2014/main" id="{EE89E26C-9617-2EAC-05BA-E3FFD1084DA5}"/>
              </a:ext>
            </a:extLst>
          </p:cNvPr>
          <p:cNvPicPr>
            <a:picLocks noChangeAspect="1"/>
          </p:cNvPicPr>
          <p:nvPr/>
        </p:nvPicPr>
        <p:blipFill>
          <a:blip r:embed="rId5"/>
          <a:stretch>
            <a:fillRect/>
          </a:stretch>
        </p:blipFill>
        <p:spPr>
          <a:xfrm>
            <a:off x="4325785" y="3165942"/>
            <a:ext cx="2631090" cy="2427705"/>
          </a:xfrm>
          <a:prstGeom prst="rect">
            <a:avLst/>
          </a:prstGeom>
        </p:spPr>
      </p:pic>
      <p:sp>
        <p:nvSpPr>
          <p:cNvPr id="13" name="Footer Placeholder 7">
            <a:extLst>
              <a:ext uri="{FF2B5EF4-FFF2-40B4-BE49-F238E27FC236}">
                <a16:creationId xmlns:a16="http://schemas.microsoft.com/office/drawing/2014/main" id="{12CCA9D3-BB16-228D-662B-9B682DE89A1C}"/>
              </a:ext>
            </a:extLst>
          </p:cNvPr>
          <p:cNvSpPr>
            <a:spLocks noGrp="1"/>
          </p:cNvSpPr>
          <p:nvPr>
            <p:ph type="ftr" sz="quarter" idx="5"/>
          </p:nvPr>
        </p:nvSpPr>
        <p:spPr>
          <a:xfrm>
            <a:off x="3263063" y="6936667"/>
            <a:ext cx="5705856" cy="388620"/>
          </a:xfrm>
        </p:spPr>
        <p:txBody>
          <a:bodyPr/>
          <a:lstStyle/>
          <a:p>
            <a:r>
              <a:rPr lang="en-US" dirty="0"/>
              <a:t>Grants Management-Parent and Family Engagement</a:t>
            </a:r>
          </a:p>
        </p:txBody>
      </p:sp>
      <p:sp>
        <p:nvSpPr>
          <p:cNvPr id="14" name="Slide Number Placeholder 13">
            <a:extLst>
              <a:ext uri="{FF2B5EF4-FFF2-40B4-BE49-F238E27FC236}">
                <a16:creationId xmlns:a16="http://schemas.microsoft.com/office/drawing/2014/main" id="{1292BA5F-ED4E-AC04-26A4-37EE2AC2D38D}"/>
              </a:ext>
            </a:extLst>
          </p:cNvPr>
          <p:cNvSpPr>
            <a:spLocks noGrp="1"/>
          </p:cNvSpPr>
          <p:nvPr>
            <p:ph type="sldNum" sz="quarter" idx="7"/>
          </p:nvPr>
        </p:nvSpPr>
        <p:spPr/>
        <p:txBody>
          <a:bodyPr/>
          <a:lstStyle/>
          <a:p>
            <a:fld id="{B6F15528-21DE-4FAA-801E-634DDDAF4B2B}" type="slidenum">
              <a:rPr lang="en-US" smtClean="0"/>
              <a:t>22</a:t>
            </a:fld>
            <a:endParaRPr lang="en-US"/>
          </a:p>
        </p:txBody>
      </p:sp>
    </p:spTree>
    <p:extLst>
      <p:ext uri="{BB962C8B-B14F-4D97-AF65-F5344CB8AC3E}">
        <p14:creationId xmlns:p14="http://schemas.microsoft.com/office/powerpoint/2010/main" val="481965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801968" cy="7772400"/>
            <a:chOff x="0" y="0"/>
            <a:chExt cx="12801968" cy="7772400"/>
          </a:xfrm>
        </p:grpSpPr>
        <p:pic>
          <p:nvPicPr>
            <p:cNvPr id="3" name="object 3"/>
            <p:cNvPicPr/>
            <p:nvPr/>
          </p:nvPicPr>
          <p:blipFill>
            <a:blip r:embed="rId2" cstate="print"/>
            <a:stretch>
              <a:fillRect/>
            </a:stretch>
          </p:blipFill>
          <p:spPr>
            <a:xfrm>
              <a:off x="0" y="0"/>
              <a:ext cx="12801600" cy="7772400"/>
            </a:xfrm>
            <a:prstGeom prst="rect">
              <a:avLst/>
            </a:prstGeom>
          </p:spPr>
        </p:pic>
        <p:pic>
          <p:nvPicPr>
            <p:cNvPr id="4" name="object 4"/>
            <p:cNvPicPr/>
            <p:nvPr/>
          </p:nvPicPr>
          <p:blipFill>
            <a:blip r:embed="rId3" cstate="print"/>
            <a:stretch>
              <a:fillRect/>
            </a:stretch>
          </p:blipFill>
          <p:spPr>
            <a:xfrm>
              <a:off x="0" y="0"/>
              <a:ext cx="12801599" cy="7772400"/>
            </a:xfrm>
            <a:prstGeom prst="rect">
              <a:avLst/>
            </a:prstGeom>
          </p:spPr>
        </p:pic>
        <p:sp>
          <p:nvSpPr>
            <p:cNvPr id="5" name="object 5"/>
            <p:cNvSpPr/>
            <p:nvPr/>
          </p:nvSpPr>
          <p:spPr>
            <a:xfrm>
              <a:off x="11247116" y="4012523"/>
              <a:ext cx="1554480" cy="1868170"/>
            </a:xfrm>
            <a:custGeom>
              <a:avLst/>
              <a:gdLst/>
              <a:ahLst/>
              <a:cxnLst/>
              <a:rect l="l" t="t" r="r" b="b"/>
              <a:pathLst>
                <a:path w="1554479" h="1868170">
                  <a:moveTo>
                    <a:pt x="1554483" y="0"/>
                  </a:moveTo>
                  <a:lnTo>
                    <a:pt x="529221" y="0"/>
                  </a:lnTo>
                  <a:lnTo>
                    <a:pt x="0" y="933958"/>
                  </a:lnTo>
                  <a:lnTo>
                    <a:pt x="529221" y="1867916"/>
                  </a:lnTo>
                  <a:lnTo>
                    <a:pt x="1554483" y="1867916"/>
                  </a:lnTo>
                  <a:lnTo>
                    <a:pt x="1554483" y="0"/>
                  </a:lnTo>
                  <a:close/>
                </a:path>
              </a:pathLst>
            </a:custGeom>
            <a:solidFill>
              <a:srgbClr val="A6CE39">
                <a:alpha val="29998"/>
              </a:srgbClr>
            </a:solidFill>
          </p:spPr>
          <p:txBody>
            <a:bodyPr wrap="square" lIns="0" tIns="0" rIns="0" bIns="0" rtlCol="0"/>
            <a:lstStyle/>
            <a:p>
              <a:endParaRPr/>
            </a:p>
          </p:txBody>
        </p:sp>
        <p:sp>
          <p:nvSpPr>
            <p:cNvPr id="6" name="object 6"/>
            <p:cNvSpPr/>
            <p:nvPr/>
          </p:nvSpPr>
          <p:spPr>
            <a:xfrm>
              <a:off x="10456114" y="2006260"/>
              <a:ext cx="2117090" cy="1868170"/>
            </a:xfrm>
            <a:custGeom>
              <a:avLst/>
              <a:gdLst/>
              <a:ahLst/>
              <a:cxnLst/>
              <a:rect l="l" t="t" r="r" b="b"/>
              <a:pathLst>
                <a:path w="2117090" h="1868170">
                  <a:moveTo>
                    <a:pt x="1587665" y="0"/>
                  </a:moveTo>
                  <a:lnTo>
                    <a:pt x="529221" y="0"/>
                  </a:lnTo>
                  <a:lnTo>
                    <a:pt x="0" y="933958"/>
                  </a:lnTo>
                  <a:lnTo>
                    <a:pt x="529221" y="1867916"/>
                  </a:lnTo>
                  <a:lnTo>
                    <a:pt x="1587665" y="1867916"/>
                  </a:lnTo>
                  <a:lnTo>
                    <a:pt x="2116886" y="933958"/>
                  </a:lnTo>
                  <a:lnTo>
                    <a:pt x="1587665" y="0"/>
                  </a:lnTo>
                  <a:close/>
                </a:path>
              </a:pathLst>
            </a:custGeom>
            <a:solidFill>
              <a:srgbClr val="5A204D">
                <a:alpha val="19999"/>
              </a:srgbClr>
            </a:solidFill>
          </p:spPr>
          <p:txBody>
            <a:bodyPr wrap="square" lIns="0" tIns="0" rIns="0" bIns="0" rtlCol="0"/>
            <a:lstStyle/>
            <a:p>
              <a:endParaRPr/>
            </a:p>
          </p:txBody>
        </p:sp>
        <p:sp>
          <p:nvSpPr>
            <p:cNvPr id="7" name="object 7"/>
            <p:cNvSpPr/>
            <p:nvPr/>
          </p:nvSpPr>
          <p:spPr>
            <a:xfrm>
              <a:off x="10917923" y="0"/>
              <a:ext cx="1884045" cy="7772400"/>
            </a:xfrm>
            <a:custGeom>
              <a:avLst/>
              <a:gdLst/>
              <a:ahLst/>
              <a:cxnLst/>
              <a:rect l="l" t="t" r="r" b="b"/>
              <a:pathLst>
                <a:path w="1884045" h="7772400">
                  <a:moveTo>
                    <a:pt x="1883664" y="6541173"/>
                  </a:moveTo>
                  <a:lnTo>
                    <a:pt x="1587665" y="6018796"/>
                  </a:lnTo>
                  <a:lnTo>
                    <a:pt x="529221" y="6018796"/>
                  </a:lnTo>
                  <a:lnTo>
                    <a:pt x="0" y="6952755"/>
                  </a:lnTo>
                  <a:lnTo>
                    <a:pt x="464451" y="7772400"/>
                  </a:lnTo>
                  <a:lnTo>
                    <a:pt x="1652435" y="7772400"/>
                  </a:lnTo>
                  <a:lnTo>
                    <a:pt x="1883664" y="7364323"/>
                  </a:lnTo>
                  <a:lnTo>
                    <a:pt x="1883664" y="6541173"/>
                  </a:lnTo>
                  <a:close/>
                </a:path>
                <a:path w="1884045" h="7772400">
                  <a:moveTo>
                    <a:pt x="1883664" y="522389"/>
                  </a:moveTo>
                  <a:lnTo>
                    <a:pt x="1587665" y="0"/>
                  </a:lnTo>
                  <a:lnTo>
                    <a:pt x="529221" y="0"/>
                  </a:lnTo>
                  <a:lnTo>
                    <a:pt x="0" y="933958"/>
                  </a:lnTo>
                  <a:lnTo>
                    <a:pt x="529221" y="1867916"/>
                  </a:lnTo>
                  <a:lnTo>
                    <a:pt x="1587665" y="1867916"/>
                  </a:lnTo>
                  <a:lnTo>
                    <a:pt x="1883664" y="1345539"/>
                  </a:lnTo>
                  <a:lnTo>
                    <a:pt x="1883664" y="522389"/>
                  </a:lnTo>
                  <a:close/>
                </a:path>
              </a:pathLst>
            </a:custGeom>
            <a:solidFill>
              <a:srgbClr val="00234B">
                <a:alpha val="29998"/>
              </a:srgbClr>
            </a:solidFill>
          </p:spPr>
          <p:txBody>
            <a:bodyPr wrap="square" lIns="0" tIns="0" rIns="0" bIns="0" rtlCol="0"/>
            <a:lstStyle/>
            <a:p>
              <a:endParaRPr/>
            </a:p>
          </p:txBody>
        </p:sp>
      </p:grpSp>
      <p:sp>
        <p:nvSpPr>
          <p:cNvPr id="8" name="Rectangle 7">
            <a:extLst>
              <a:ext uri="{FF2B5EF4-FFF2-40B4-BE49-F238E27FC236}">
                <a16:creationId xmlns:a16="http://schemas.microsoft.com/office/drawing/2014/main" id="{94423FBE-309F-BA38-DB91-6392D3F8E7E1}"/>
              </a:ext>
            </a:extLst>
          </p:cNvPr>
          <p:cNvSpPr/>
          <p:nvPr/>
        </p:nvSpPr>
        <p:spPr>
          <a:xfrm>
            <a:off x="914400" y="1232654"/>
            <a:ext cx="9448800" cy="5229060"/>
          </a:xfrm>
          <a:prstGeom prst="rect">
            <a:avLst/>
          </a:prstGeom>
        </p:spPr>
        <p:txBody>
          <a:bodyPr wrap="square">
            <a:spAutoFit/>
          </a:bodyPr>
          <a:lstStyle/>
          <a:p>
            <a:pPr marL="285750" lvl="0" indent="-285750">
              <a:lnSpc>
                <a:spcPct val="120000"/>
              </a:lnSpc>
              <a:buFont typeface="Wingdings" panose="05000000000000000000" pitchFamily="2" charset="2"/>
              <a:buChar char="Ø"/>
            </a:pPr>
            <a:r>
              <a:rPr lang="en-US" sz="2000" dirty="0">
                <a:solidFill>
                  <a:schemeClr val="tx1"/>
                </a:solidFill>
              </a:rPr>
              <a:t>The LEA Title I Plan is the District’s annual plan for district strategic initiatives to increase academic achievement. </a:t>
            </a:r>
          </a:p>
          <a:p>
            <a:pPr lvl="0">
              <a:lnSpc>
                <a:spcPct val="120000"/>
              </a:lnSpc>
              <a:buFont typeface="Wingdings" panose="05000000000000000000" pitchFamily="2" charset="2"/>
              <a:buChar char="Ø"/>
            </a:pPr>
            <a:endParaRPr lang="en-US" sz="2000" dirty="0">
              <a:solidFill>
                <a:schemeClr val="tx1"/>
              </a:solidFill>
            </a:endParaRPr>
          </a:p>
          <a:p>
            <a:pPr lvl="0">
              <a:lnSpc>
                <a:spcPct val="120000"/>
              </a:lnSpc>
              <a:buFont typeface="Wingdings" panose="05000000000000000000" pitchFamily="2" charset="2"/>
              <a:buChar char="Ø"/>
            </a:pPr>
            <a:r>
              <a:rPr lang="en-US" sz="2000" dirty="0">
                <a:solidFill>
                  <a:schemeClr val="tx1"/>
                </a:solidFill>
              </a:rPr>
              <a:t>The LEA Title I Parent and Family Engagement Plan is a component of this plan.</a:t>
            </a:r>
          </a:p>
          <a:p>
            <a:pPr lvl="0">
              <a:lnSpc>
                <a:spcPct val="120000"/>
              </a:lnSpc>
            </a:pPr>
            <a:endParaRPr lang="en-US" sz="2000" dirty="0">
              <a:solidFill>
                <a:schemeClr val="tx1"/>
              </a:solidFill>
            </a:endParaRPr>
          </a:p>
          <a:p>
            <a:pPr lvl="0">
              <a:lnSpc>
                <a:spcPct val="120000"/>
              </a:lnSpc>
              <a:buFont typeface="Wingdings" panose="05000000000000000000" pitchFamily="2" charset="2"/>
              <a:buChar char="Ø"/>
            </a:pPr>
            <a:r>
              <a:rPr lang="en-US" sz="2000" dirty="0">
                <a:solidFill>
                  <a:schemeClr val="tx1"/>
                </a:solidFill>
              </a:rPr>
              <a:t> Some items included are:</a:t>
            </a:r>
          </a:p>
          <a:p>
            <a:pPr marL="742950" lvl="1" indent="-285750">
              <a:lnSpc>
                <a:spcPct val="120000"/>
              </a:lnSpc>
              <a:buFont typeface="Arial" panose="020B0604020202020204" pitchFamily="34" charset="0"/>
              <a:buChar char="•"/>
            </a:pPr>
            <a:r>
              <a:rPr lang="en-US" sz="2000" dirty="0">
                <a:solidFill>
                  <a:schemeClr val="tx1"/>
                </a:solidFill>
              </a:rPr>
              <a:t>Student academic assessments </a:t>
            </a:r>
          </a:p>
          <a:p>
            <a:pPr marL="742950" lvl="1" indent="-285750">
              <a:lnSpc>
                <a:spcPct val="120000"/>
              </a:lnSpc>
              <a:buFont typeface="Arial" panose="020B0604020202020204" pitchFamily="34" charset="0"/>
              <a:buChar char="•"/>
            </a:pPr>
            <a:r>
              <a:rPr lang="en-US" sz="2000" dirty="0">
                <a:solidFill>
                  <a:schemeClr val="tx1"/>
                </a:solidFill>
              </a:rPr>
              <a:t>Staff Qualifications and Professional Development</a:t>
            </a:r>
          </a:p>
          <a:p>
            <a:pPr marL="742950" lvl="1" indent="-285750">
              <a:lnSpc>
                <a:spcPct val="120000"/>
              </a:lnSpc>
              <a:buFont typeface="Arial" panose="020B0604020202020204" pitchFamily="34" charset="0"/>
              <a:buChar char="•"/>
            </a:pPr>
            <a:r>
              <a:rPr lang="en-US" sz="2000" dirty="0">
                <a:solidFill>
                  <a:schemeClr val="tx1"/>
                </a:solidFill>
              </a:rPr>
              <a:t>Parental Engagement Strategies, including the LEA Parent and Family Engagement Plan</a:t>
            </a:r>
          </a:p>
          <a:p>
            <a:pPr marL="742950" lvl="1" indent="-285750">
              <a:lnSpc>
                <a:spcPct val="120000"/>
              </a:lnSpc>
              <a:buFont typeface="Arial" panose="020B0604020202020204" pitchFamily="34" charset="0"/>
              <a:buChar char="•"/>
            </a:pPr>
            <a:r>
              <a:rPr lang="en-US" sz="2000" dirty="0">
                <a:solidFill>
                  <a:schemeClr val="tx1"/>
                </a:solidFill>
              </a:rPr>
              <a:t>School improvement goals</a:t>
            </a:r>
          </a:p>
          <a:p>
            <a:pPr lvl="0">
              <a:lnSpc>
                <a:spcPct val="120000"/>
              </a:lnSpc>
            </a:pPr>
            <a:endParaRPr lang="en-US" sz="2000" dirty="0">
              <a:solidFill>
                <a:schemeClr val="tx1"/>
              </a:solidFill>
            </a:endParaRPr>
          </a:p>
          <a:p>
            <a:pPr marL="285750" lvl="0" indent="-285750">
              <a:lnSpc>
                <a:spcPct val="120000"/>
              </a:lnSpc>
              <a:buFont typeface="Wingdings" panose="05000000000000000000" pitchFamily="2" charset="2"/>
              <a:buChar char="Ø"/>
            </a:pPr>
            <a:r>
              <a:rPr lang="en-US" sz="2000" dirty="0">
                <a:solidFill>
                  <a:schemeClr val="tx1"/>
                </a:solidFill>
              </a:rPr>
              <a:t>Title I parents/guardians have the right to be involved in the development of the LEA Title I Plan and the LEA Parent and Family Engagement Plan.</a:t>
            </a:r>
            <a:endParaRPr lang="en-US" sz="2000" dirty="0">
              <a:solidFill>
                <a:schemeClr val="tx1"/>
              </a:solidFill>
              <a:cs typeface="Aharoni" pitchFamily="2" charset="-79"/>
            </a:endParaRPr>
          </a:p>
        </p:txBody>
      </p:sp>
      <p:sp>
        <p:nvSpPr>
          <p:cNvPr id="9" name="Rectangle 8">
            <a:extLst>
              <a:ext uri="{FF2B5EF4-FFF2-40B4-BE49-F238E27FC236}">
                <a16:creationId xmlns:a16="http://schemas.microsoft.com/office/drawing/2014/main" id="{FD531D3B-2826-9587-D11F-4623F24FFBEA}"/>
              </a:ext>
            </a:extLst>
          </p:cNvPr>
          <p:cNvSpPr/>
          <p:nvPr/>
        </p:nvSpPr>
        <p:spPr>
          <a:xfrm>
            <a:off x="2351843" y="381000"/>
            <a:ext cx="6214237" cy="646331"/>
          </a:xfrm>
          <a:prstGeom prst="rect">
            <a:avLst/>
          </a:prstGeom>
        </p:spPr>
        <p:txBody>
          <a:bodyPr wrap="square">
            <a:spAutoFit/>
          </a:bodyPr>
          <a:lstStyle/>
          <a:p>
            <a:pPr algn="ctr"/>
            <a:r>
              <a:rPr lang="en-US" sz="3600" dirty="0">
                <a:solidFill>
                  <a:schemeClr val="accent1">
                    <a:lumMod val="50000"/>
                  </a:schemeClr>
                </a:solidFill>
              </a:rPr>
              <a:t>What is the LEA Title I Plan?</a:t>
            </a:r>
          </a:p>
        </p:txBody>
      </p:sp>
      <p:pic>
        <p:nvPicPr>
          <p:cNvPr id="10" name="Picture 9" descr="A close up of a black background&#10;&#10;Description automatically generated">
            <a:extLst>
              <a:ext uri="{FF2B5EF4-FFF2-40B4-BE49-F238E27FC236}">
                <a16:creationId xmlns:a16="http://schemas.microsoft.com/office/drawing/2014/main" id="{8547AEED-1D2F-4B44-1C3E-D8900DD7B1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528325"/>
            <a:ext cx="1282846" cy="1282846"/>
          </a:xfrm>
          <a:prstGeom prst="rect">
            <a:avLst/>
          </a:prstGeom>
        </p:spPr>
      </p:pic>
      <p:sp>
        <p:nvSpPr>
          <p:cNvPr id="11" name="Footer Placeholder 10">
            <a:extLst>
              <a:ext uri="{FF2B5EF4-FFF2-40B4-BE49-F238E27FC236}">
                <a16:creationId xmlns:a16="http://schemas.microsoft.com/office/drawing/2014/main" id="{A0475167-D8D9-C5CF-7FF2-66A69057040C}"/>
              </a:ext>
            </a:extLst>
          </p:cNvPr>
          <p:cNvSpPr>
            <a:spLocks noGrp="1"/>
          </p:cNvSpPr>
          <p:nvPr>
            <p:ph type="ftr" sz="quarter" idx="5"/>
          </p:nvPr>
        </p:nvSpPr>
        <p:spPr>
          <a:xfrm>
            <a:off x="3285556" y="6975438"/>
            <a:ext cx="5629656" cy="388620"/>
          </a:xfrm>
        </p:spPr>
        <p:txBody>
          <a:bodyPr/>
          <a:lstStyle/>
          <a:p>
            <a:r>
              <a:rPr lang="en-US" dirty="0"/>
              <a:t>Grants Management-Parent and Family Engagement</a:t>
            </a:r>
          </a:p>
        </p:txBody>
      </p:sp>
      <p:sp>
        <p:nvSpPr>
          <p:cNvPr id="13" name="Slide Number Placeholder 12">
            <a:extLst>
              <a:ext uri="{FF2B5EF4-FFF2-40B4-BE49-F238E27FC236}">
                <a16:creationId xmlns:a16="http://schemas.microsoft.com/office/drawing/2014/main" id="{1A0C3999-0788-A15E-6636-F3FBFD4149F6}"/>
              </a:ext>
            </a:extLst>
          </p:cNvPr>
          <p:cNvSpPr>
            <a:spLocks noGrp="1"/>
          </p:cNvSpPr>
          <p:nvPr>
            <p:ph type="sldNum" sz="quarter" idx="7"/>
          </p:nvPr>
        </p:nvSpPr>
        <p:spPr/>
        <p:txBody>
          <a:bodyPr/>
          <a:lstStyle/>
          <a:p>
            <a:fld id="{B6F15528-21DE-4FAA-801E-634DDDAF4B2B}" type="slidenum">
              <a:rPr lang="en-US" smtClean="0"/>
              <a:t>3</a:t>
            </a:fld>
            <a:endParaRPr lang="en-US"/>
          </a:p>
        </p:txBody>
      </p:sp>
    </p:spTree>
    <p:extLst>
      <p:ext uri="{BB962C8B-B14F-4D97-AF65-F5344CB8AC3E}">
        <p14:creationId xmlns:p14="http://schemas.microsoft.com/office/powerpoint/2010/main" val="2614535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801968" cy="7772400"/>
            <a:chOff x="0" y="0"/>
            <a:chExt cx="12801968" cy="7772400"/>
          </a:xfrm>
        </p:grpSpPr>
        <p:pic>
          <p:nvPicPr>
            <p:cNvPr id="3" name="object 3"/>
            <p:cNvPicPr/>
            <p:nvPr/>
          </p:nvPicPr>
          <p:blipFill>
            <a:blip r:embed="rId2" cstate="print"/>
            <a:stretch>
              <a:fillRect/>
            </a:stretch>
          </p:blipFill>
          <p:spPr>
            <a:xfrm>
              <a:off x="0" y="0"/>
              <a:ext cx="12801600" cy="7772400"/>
            </a:xfrm>
            <a:prstGeom prst="rect">
              <a:avLst/>
            </a:prstGeom>
          </p:spPr>
        </p:pic>
        <p:pic>
          <p:nvPicPr>
            <p:cNvPr id="4" name="object 4"/>
            <p:cNvPicPr/>
            <p:nvPr/>
          </p:nvPicPr>
          <p:blipFill>
            <a:blip r:embed="rId3" cstate="print"/>
            <a:stretch>
              <a:fillRect/>
            </a:stretch>
          </p:blipFill>
          <p:spPr>
            <a:xfrm>
              <a:off x="0" y="0"/>
              <a:ext cx="12801599" cy="7772400"/>
            </a:xfrm>
            <a:prstGeom prst="rect">
              <a:avLst/>
            </a:prstGeom>
          </p:spPr>
        </p:pic>
        <p:sp>
          <p:nvSpPr>
            <p:cNvPr id="5" name="object 5"/>
            <p:cNvSpPr/>
            <p:nvPr/>
          </p:nvSpPr>
          <p:spPr>
            <a:xfrm>
              <a:off x="11247116" y="4012523"/>
              <a:ext cx="1554480" cy="1868170"/>
            </a:xfrm>
            <a:custGeom>
              <a:avLst/>
              <a:gdLst/>
              <a:ahLst/>
              <a:cxnLst/>
              <a:rect l="l" t="t" r="r" b="b"/>
              <a:pathLst>
                <a:path w="1554479" h="1868170">
                  <a:moveTo>
                    <a:pt x="1554483" y="0"/>
                  </a:moveTo>
                  <a:lnTo>
                    <a:pt x="529221" y="0"/>
                  </a:lnTo>
                  <a:lnTo>
                    <a:pt x="0" y="933958"/>
                  </a:lnTo>
                  <a:lnTo>
                    <a:pt x="529221" y="1867916"/>
                  </a:lnTo>
                  <a:lnTo>
                    <a:pt x="1554483" y="1867916"/>
                  </a:lnTo>
                  <a:lnTo>
                    <a:pt x="1554483" y="0"/>
                  </a:lnTo>
                  <a:close/>
                </a:path>
              </a:pathLst>
            </a:custGeom>
            <a:solidFill>
              <a:srgbClr val="A6CE39">
                <a:alpha val="29998"/>
              </a:srgbClr>
            </a:solidFill>
          </p:spPr>
          <p:txBody>
            <a:bodyPr wrap="square" lIns="0" tIns="0" rIns="0" bIns="0" rtlCol="0"/>
            <a:lstStyle/>
            <a:p>
              <a:endParaRPr/>
            </a:p>
          </p:txBody>
        </p:sp>
        <p:sp>
          <p:nvSpPr>
            <p:cNvPr id="6" name="object 6"/>
            <p:cNvSpPr/>
            <p:nvPr/>
          </p:nvSpPr>
          <p:spPr>
            <a:xfrm>
              <a:off x="10456114" y="2006260"/>
              <a:ext cx="2117090" cy="1868170"/>
            </a:xfrm>
            <a:custGeom>
              <a:avLst/>
              <a:gdLst/>
              <a:ahLst/>
              <a:cxnLst/>
              <a:rect l="l" t="t" r="r" b="b"/>
              <a:pathLst>
                <a:path w="2117090" h="1868170">
                  <a:moveTo>
                    <a:pt x="1587665" y="0"/>
                  </a:moveTo>
                  <a:lnTo>
                    <a:pt x="529221" y="0"/>
                  </a:lnTo>
                  <a:lnTo>
                    <a:pt x="0" y="933958"/>
                  </a:lnTo>
                  <a:lnTo>
                    <a:pt x="529221" y="1867916"/>
                  </a:lnTo>
                  <a:lnTo>
                    <a:pt x="1587665" y="1867916"/>
                  </a:lnTo>
                  <a:lnTo>
                    <a:pt x="2116886" y="933958"/>
                  </a:lnTo>
                  <a:lnTo>
                    <a:pt x="1587665" y="0"/>
                  </a:lnTo>
                  <a:close/>
                </a:path>
              </a:pathLst>
            </a:custGeom>
            <a:solidFill>
              <a:srgbClr val="5A204D">
                <a:alpha val="19999"/>
              </a:srgbClr>
            </a:solidFill>
          </p:spPr>
          <p:txBody>
            <a:bodyPr wrap="square" lIns="0" tIns="0" rIns="0" bIns="0" rtlCol="0"/>
            <a:lstStyle/>
            <a:p>
              <a:endParaRPr/>
            </a:p>
          </p:txBody>
        </p:sp>
        <p:sp>
          <p:nvSpPr>
            <p:cNvPr id="7" name="object 7"/>
            <p:cNvSpPr/>
            <p:nvPr/>
          </p:nvSpPr>
          <p:spPr>
            <a:xfrm>
              <a:off x="10917923" y="0"/>
              <a:ext cx="1884045" cy="7772400"/>
            </a:xfrm>
            <a:custGeom>
              <a:avLst/>
              <a:gdLst/>
              <a:ahLst/>
              <a:cxnLst/>
              <a:rect l="l" t="t" r="r" b="b"/>
              <a:pathLst>
                <a:path w="1884045" h="7772400">
                  <a:moveTo>
                    <a:pt x="1883664" y="6541173"/>
                  </a:moveTo>
                  <a:lnTo>
                    <a:pt x="1587665" y="6018796"/>
                  </a:lnTo>
                  <a:lnTo>
                    <a:pt x="529221" y="6018796"/>
                  </a:lnTo>
                  <a:lnTo>
                    <a:pt x="0" y="6952755"/>
                  </a:lnTo>
                  <a:lnTo>
                    <a:pt x="464451" y="7772400"/>
                  </a:lnTo>
                  <a:lnTo>
                    <a:pt x="1652435" y="7772400"/>
                  </a:lnTo>
                  <a:lnTo>
                    <a:pt x="1883664" y="7364323"/>
                  </a:lnTo>
                  <a:lnTo>
                    <a:pt x="1883664" y="6541173"/>
                  </a:lnTo>
                  <a:close/>
                </a:path>
                <a:path w="1884045" h="7772400">
                  <a:moveTo>
                    <a:pt x="1883664" y="522389"/>
                  </a:moveTo>
                  <a:lnTo>
                    <a:pt x="1587665" y="0"/>
                  </a:lnTo>
                  <a:lnTo>
                    <a:pt x="529221" y="0"/>
                  </a:lnTo>
                  <a:lnTo>
                    <a:pt x="0" y="933958"/>
                  </a:lnTo>
                  <a:lnTo>
                    <a:pt x="529221" y="1867916"/>
                  </a:lnTo>
                  <a:lnTo>
                    <a:pt x="1587665" y="1867916"/>
                  </a:lnTo>
                  <a:lnTo>
                    <a:pt x="1883664" y="1345539"/>
                  </a:lnTo>
                  <a:lnTo>
                    <a:pt x="1883664" y="522389"/>
                  </a:lnTo>
                  <a:close/>
                </a:path>
              </a:pathLst>
            </a:custGeom>
            <a:solidFill>
              <a:srgbClr val="00234B">
                <a:alpha val="29998"/>
              </a:srgbClr>
            </a:solidFill>
          </p:spPr>
          <p:txBody>
            <a:bodyPr wrap="square" lIns="0" tIns="0" rIns="0" bIns="0" rtlCol="0"/>
            <a:lstStyle/>
            <a:p>
              <a:endParaRPr/>
            </a:p>
          </p:txBody>
        </p:sp>
      </p:grpSp>
      <p:sp>
        <p:nvSpPr>
          <p:cNvPr id="8" name="Rectangle 7">
            <a:extLst>
              <a:ext uri="{FF2B5EF4-FFF2-40B4-BE49-F238E27FC236}">
                <a16:creationId xmlns:a16="http://schemas.microsoft.com/office/drawing/2014/main" id="{E172B876-95FD-B309-86B1-128974DAB18A}"/>
              </a:ext>
            </a:extLst>
          </p:cNvPr>
          <p:cNvSpPr/>
          <p:nvPr/>
        </p:nvSpPr>
        <p:spPr>
          <a:xfrm>
            <a:off x="1427471" y="381000"/>
            <a:ext cx="8062982" cy="646331"/>
          </a:xfrm>
          <a:prstGeom prst="rect">
            <a:avLst/>
          </a:prstGeom>
        </p:spPr>
        <p:txBody>
          <a:bodyPr wrap="square">
            <a:spAutoFit/>
          </a:bodyPr>
          <a:lstStyle/>
          <a:p>
            <a:pPr algn="ctr"/>
            <a:r>
              <a:rPr lang="en-US" sz="3600" dirty="0">
                <a:solidFill>
                  <a:schemeClr val="tx2"/>
                </a:solidFill>
              </a:rPr>
              <a:t>What is a School-Wide Title I Plan?</a:t>
            </a:r>
          </a:p>
        </p:txBody>
      </p:sp>
      <p:sp>
        <p:nvSpPr>
          <p:cNvPr id="9" name="Rectangle 8">
            <a:extLst>
              <a:ext uri="{FF2B5EF4-FFF2-40B4-BE49-F238E27FC236}">
                <a16:creationId xmlns:a16="http://schemas.microsoft.com/office/drawing/2014/main" id="{23BC37F1-46D3-AB47-82A3-32825D45B274}"/>
              </a:ext>
            </a:extLst>
          </p:cNvPr>
          <p:cNvSpPr/>
          <p:nvPr/>
        </p:nvSpPr>
        <p:spPr>
          <a:xfrm>
            <a:off x="914401" y="1408331"/>
            <a:ext cx="9448800" cy="2246769"/>
          </a:xfrm>
          <a:prstGeom prst="rect">
            <a:avLst/>
          </a:prstGeom>
        </p:spPr>
        <p:txBody>
          <a:bodyPr wrap="square">
            <a:spAutoFit/>
          </a:bodyPr>
          <a:lstStyle/>
          <a:p>
            <a:pPr marL="342900" indent="-342900">
              <a:lnSpc>
                <a:spcPct val="100000"/>
              </a:lnSpc>
              <a:buFont typeface="Wingdings" panose="05000000000000000000" pitchFamily="2" charset="2"/>
              <a:buChar char="Ø"/>
              <a:defRPr/>
            </a:pPr>
            <a:r>
              <a:rPr lang="en-US" sz="2000" dirty="0">
                <a:solidFill>
                  <a:schemeClr val="accent1">
                    <a:lumMod val="50000"/>
                  </a:schemeClr>
                </a:solidFill>
              </a:rPr>
              <a:t>Each school receiving Title I funds must have a plan.</a:t>
            </a:r>
          </a:p>
          <a:p>
            <a:pPr>
              <a:lnSpc>
                <a:spcPct val="100000"/>
              </a:lnSpc>
              <a:defRPr/>
            </a:pPr>
            <a:endParaRPr lang="en-US" sz="2000" dirty="0">
              <a:solidFill>
                <a:schemeClr val="accent1">
                  <a:lumMod val="50000"/>
                </a:schemeClr>
              </a:solidFill>
            </a:endParaRPr>
          </a:p>
          <a:p>
            <a:pPr marL="342900" indent="-342900">
              <a:lnSpc>
                <a:spcPct val="100000"/>
              </a:lnSpc>
              <a:buFont typeface="Wingdings" panose="05000000000000000000" pitchFamily="2" charset="2"/>
              <a:buChar char="Ø"/>
              <a:defRPr/>
            </a:pPr>
            <a:r>
              <a:rPr lang="en-US" sz="2000" dirty="0">
                <a:solidFill>
                  <a:schemeClr val="accent1">
                    <a:lumMod val="50000"/>
                  </a:schemeClr>
                </a:solidFill>
              </a:rPr>
              <a:t>The school-wide plan components are included in the School Improvement Plan (SIP) </a:t>
            </a:r>
          </a:p>
          <a:p>
            <a:pPr>
              <a:lnSpc>
                <a:spcPct val="100000"/>
              </a:lnSpc>
              <a:defRPr/>
            </a:pPr>
            <a:endParaRPr lang="en-US" sz="2000" dirty="0">
              <a:solidFill>
                <a:schemeClr val="accent1">
                  <a:lumMod val="50000"/>
                </a:schemeClr>
              </a:solidFill>
            </a:endParaRPr>
          </a:p>
          <a:p>
            <a:pPr marL="342900" indent="-342900">
              <a:lnSpc>
                <a:spcPct val="100000"/>
              </a:lnSpc>
              <a:buFont typeface="Wingdings" panose="05000000000000000000" pitchFamily="2" charset="2"/>
              <a:buChar char="Ø"/>
              <a:defRPr/>
            </a:pPr>
            <a:r>
              <a:rPr lang="en-US" sz="2000" dirty="0">
                <a:solidFill>
                  <a:schemeClr val="accent1">
                    <a:lumMod val="50000"/>
                  </a:schemeClr>
                </a:solidFill>
              </a:rPr>
              <a:t>Title I parents/guardians have the right to be involved in the development of </a:t>
            </a:r>
            <a:r>
              <a:rPr lang="en-US" sz="2000" b="1" dirty="0">
                <a:solidFill>
                  <a:schemeClr val="tx1"/>
                </a:solidFill>
              </a:rPr>
              <a:t>New Dimensions High School’s </a:t>
            </a:r>
            <a:r>
              <a:rPr lang="en-US" sz="2000" dirty="0">
                <a:solidFill>
                  <a:schemeClr val="accent1">
                    <a:lumMod val="50000"/>
                  </a:schemeClr>
                </a:solidFill>
              </a:rPr>
              <a:t>Improvement Plan (SIP)</a:t>
            </a:r>
          </a:p>
        </p:txBody>
      </p:sp>
      <p:pic>
        <p:nvPicPr>
          <p:cNvPr id="10" name="Picture 9" descr="A close up of a black background&#10;&#10;Description automatically generated">
            <a:extLst>
              <a:ext uri="{FF2B5EF4-FFF2-40B4-BE49-F238E27FC236}">
                <a16:creationId xmlns:a16="http://schemas.microsoft.com/office/drawing/2014/main" id="{3DCCBDE0-72CE-AB44-4B7F-D865D90F6C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8" y="6489554"/>
            <a:ext cx="1282846" cy="1282846"/>
          </a:xfrm>
          <a:prstGeom prst="rect">
            <a:avLst/>
          </a:prstGeom>
        </p:spPr>
      </p:pic>
      <p:sp>
        <p:nvSpPr>
          <p:cNvPr id="12" name="Footer Placeholder 7">
            <a:extLst>
              <a:ext uri="{FF2B5EF4-FFF2-40B4-BE49-F238E27FC236}">
                <a16:creationId xmlns:a16="http://schemas.microsoft.com/office/drawing/2014/main" id="{C0168A56-2295-AEAA-8068-3CDAE1C78CF2}"/>
              </a:ext>
            </a:extLst>
          </p:cNvPr>
          <p:cNvSpPr>
            <a:spLocks noGrp="1"/>
          </p:cNvSpPr>
          <p:nvPr>
            <p:ph type="ftr" sz="quarter" idx="5"/>
          </p:nvPr>
        </p:nvSpPr>
        <p:spPr>
          <a:xfrm>
            <a:off x="3263063" y="6936667"/>
            <a:ext cx="5705856" cy="388620"/>
          </a:xfrm>
        </p:spPr>
        <p:txBody>
          <a:bodyPr/>
          <a:lstStyle/>
          <a:p>
            <a:r>
              <a:rPr lang="en-US" dirty="0"/>
              <a:t>Grants Management-Parent and Family Engagement</a:t>
            </a:r>
          </a:p>
        </p:txBody>
      </p:sp>
      <p:sp>
        <p:nvSpPr>
          <p:cNvPr id="13" name="Slide Number Placeholder 12">
            <a:extLst>
              <a:ext uri="{FF2B5EF4-FFF2-40B4-BE49-F238E27FC236}">
                <a16:creationId xmlns:a16="http://schemas.microsoft.com/office/drawing/2014/main" id="{CD8C9BB4-679C-16B9-B45F-6F25C0908CD1}"/>
              </a:ext>
            </a:extLst>
          </p:cNvPr>
          <p:cNvSpPr>
            <a:spLocks noGrp="1"/>
          </p:cNvSpPr>
          <p:nvPr>
            <p:ph type="sldNum" sz="quarter" idx="7"/>
          </p:nvPr>
        </p:nvSpPr>
        <p:spPr/>
        <p:txBody>
          <a:bodyPr/>
          <a:lstStyle/>
          <a:p>
            <a:fld id="{B6F15528-21DE-4FAA-801E-634DDDAF4B2B}" type="slidenum">
              <a:rPr lang="en-US" smtClean="0"/>
              <a:t>4</a:t>
            </a:fld>
            <a:endParaRPr lang="en-US"/>
          </a:p>
        </p:txBody>
      </p:sp>
    </p:spTree>
    <p:extLst>
      <p:ext uri="{BB962C8B-B14F-4D97-AF65-F5344CB8AC3E}">
        <p14:creationId xmlns:p14="http://schemas.microsoft.com/office/powerpoint/2010/main" val="21017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801968" cy="7772400"/>
            <a:chOff x="0" y="0"/>
            <a:chExt cx="12801968" cy="7772400"/>
          </a:xfrm>
        </p:grpSpPr>
        <p:pic>
          <p:nvPicPr>
            <p:cNvPr id="3" name="object 3"/>
            <p:cNvPicPr/>
            <p:nvPr/>
          </p:nvPicPr>
          <p:blipFill>
            <a:blip r:embed="rId2" cstate="print"/>
            <a:stretch>
              <a:fillRect/>
            </a:stretch>
          </p:blipFill>
          <p:spPr>
            <a:xfrm>
              <a:off x="0" y="0"/>
              <a:ext cx="12801600" cy="7772400"/>
            </a:xfrm>
            <a:prstGeom prst="rect">
              <a:avLst/>
            </a:prstGeom>
          </p:spPr>
        </p:pic>
        <p:pic>
          <p:nvPicPr>
            <p:cNvPr id="4" name="object 4"/>
            <p:cNvPicPr/>
            <p:nvPr/>
          </p:nvPicPr>
          <p:blipFill>
            <a:blip r:embed="rId3" cstate="print"/>
            <a:stretch>
              <a:fillRect/>
            </a:stretch>
          </p:blipFill>
          <p:spPr>
            <a:xfrm>
              <a:off x="0" y="0"/>
              <a:ext cx="12801599" cy="7772400"/>
            </a:xfrm>
            <a:prstGeom prst="rect">
              <a:avLst/>
            </a:prstGeom>
          </p:spPr>
        </p:pic>
        <p:sp>
          <p:nvSpPr>
            <p:cNvPr id="5" name="object 5"/>
            <p:cNvSpPr/>
            <p:nvPr/>
          </p:nvSpPr>
          <p:spPr>
            <a:xfrm>
              <a:off x="11247116" y="4012523"/>
              <a:ext cx="1554480" cy="1868170"/>
            </a:xfrm>
            <a:custGeom>
              <a:avLst/>
              <a:gdLst/>
              <a:ahLst/>
              <a:cxnLst/>
              <a:rect l="l" t="t" r="r" b="b"/>
              <a:pathLst>
                <a:path w="1554479" h="1868170">
                  <a:moveTo>
                    <a:pt x="1554483" y="0"/>
                  </a:moveTo>
                  <a:lnTo>
                    <a:pt x="529221" y="0"/>
                  </a:lnTo>
                  <a:lnTo>
                    <a:pt x="0" y="933958"/>
                  </a:lnTo>
                  <a:lnTo>
                    <a:pt x="529221" y="1867916"/>
                  </a:lnTo>
                  <a:lnTo>
                    <a:pt x="1554483" y="1867916"/>
                  </a:lnTo>
                  <a:lnTo>
                    <a:pt x="1554483" y="0"/>
                  </a:lnTo>
                  <a:close/>
                </a:path>
              </a:pathLst>
            </a:custGeom>
            <a:solidFill>
              <a:srgbClr val="A6CE39">
                <a:alpha val="29998"/>
              </a:srgbClr>
            </a:solidFill>
          </p:spPr>
          <p:txBody>
            <a:bodyPr wrap="square" lIns="0" tIns="0" rIns="0" bIns="0" rtlCol="0"/>
            <a:lstStyle/>
            <a:p>
              <a:endParaRPr/>
            </a:p>
          </p:txBody>
        </p:sp>
        <p:sp>
          <p:nvSpPr>
            <p:cNvPr id="6" name="object 6"/>
            <p:cNvSpPr/>
            <p:nvPr/>
          </p:nvSpPr>
          <p:spPr>
            <a:xfrm>
              <a:off x="10456114" y="2006260"/>
              <a:ext cx="2117090" cy="1868170"/>
            </a:xfrm>
            <a:custGeom>
              <a:avLst/>
              <a:gdLst/>
              <a:ahLst/>
              <a:cxnLst/>
              <a:rect l="l" t="t" r="r" b="b"/>
              <a:pathLst>
                <a:path w="2117090" h="1868170">
                  <a:moveTo>
                    <a:pt x="1587665" y="0"/>
                  </a:moveTo>
                  <a:lnTo>
                    <a:pt x="529221" y="0"/>
                  </a:lnTo>
                  <a:lnTo>
                    <a:pt x="0" y="933958"/>
                  </a:lnTo>
                  <a:lnTo>
                    <a:pt x="529221" y="1867916"/>
                  </a:lnTo>
                  <a:lnTo>
                    <a:pt x="1587665" y="1867916"/>
                  </a:lnTo>
                  <a:lnTo>
                    <a:pt x="2116886" y="933958"/>
                  </a:lnTo>
                  <a:lnTo>
                    <a:pt x="1587665" y="0"/>
                  </a:lnTo>
                  <a:close/>
                </a:path>
              </a:pathLst>
            </a:custGeom>
            <a:solidFill>
              <a:srgbClr val="5A204D">
                <a:alpha val="19999"/>
              </a:srgbClr>
            </a:solidFill>
          </p:spPr>
          <p:txBody>
            <a:bodyPr wrap="square" lIns="0" tIns="0" rIns="0" bIns="0" rtlCol="0"/>
            <a:lstStyle/>
            <a:p>
              <a:endParaRPr/>
            </a:p>
          </p:txBody>
        </p:sp>
        <p:sp>
          <p:nvSpPr>
            <p:cNvPr id="7" name="object 7"/>
            <p:cNvSpPr/>
            <p:nvPr/>
          </p:nvSpPr>
          <p:spPr>
            <a:xfrm>
              <a:off x="10917923" y="0"/>
              <a:ext cx="1884045" cy="7772400"/>
            </a:xfrm>
            <a:custGeom>
              <a:avLst/>
              <a:gdLst/>
              <a:ahLst/>
              <a:cxnLst/>
              <a:rect l="l" t="t" r="r" b="b"/>
              <a:pathLst>
                <a:path w="1884045" h="7772400">
                  <a:moveTo>
                    <a:pt x="1883664" y="6541173"/>
                  </a:moveTo>
                  <a:lnTo>
                    <a:pt x="1587665" y="6018796"/>
                  </a:lnTo>
                  <a:lnTo>
                    <a:pt x="529221" y="6018796"/>
                  </a:lnTo>
                  <a:lnTo>
                    <a:pt x="0" y="6952755"/>
                  </a:lnTo>
                  <a:lnTo>
                    <a:pt x="464451" y="7772400"/>
                  </a:lnTo>
                  <a:lnTo>
                    <a:pt x="1652435" y="7772400"/>
                  </a:lnTo>
                  <a:lnTo>
                    <a:pt x="1883664" y="7364323"/>
                  </a:lnTo>
                  <a:lnTo>
                    <a:pt x="1883664" y="6541173"/>
                  </a:lnTo>
                  <a:close/>
                </a:path>
                <a:path w="1884045" h="7772400">
                  <a:moveTo>
                    <a:pt x="1883664" y="522389"/>
                  </a:moveTo>
                  <a:lnTo>
                    <a:pt x="1587665" y="0"/>
                  </a:lnTo>
                  <a:lnTo>
                    <a:pt x="529221" y="0"/>
                  </a:lnTo>
                  <a:lnTo>
                    <a:pt x="0" y="933958"/>
                  </a:lnTo>
                  <a:lnTo>
                    <a:pt x="529221" y="1867916"/>
                  </a:lnTo>
                  <a:lnTo>
                    <a:pt x="1587665" y="1867916"/>
                  </a:lnTo>
                  <a:lnTo>
                    <a:pt x="1883664" y="1345539"/>
                  </a:lnTo>
                  <a:lnTo>
                    <a:pt x="1883664" y="522389"/>
                  </a:lnTo>
                  <a:close/>
                </a:path>
              </a:pathLst>
            </a:custGeom>
            <a:solidFill>
              <a:srgbClr val="00234B">
                <a:alpha val="29998"/>
              </a:srgbClr>
            </a:solidFill>
          </p:spPr>
          <p:txBody>
            <a:bodyPr wrap="square" lIns="0" tIns="0" rIns="0" bIns="0" rtlCol="0"/>
            <a:lstStyle/>
            <a:p>
              <a:endParaRPr/>
            </a:p>
          </p:txBody>
        </p:sp>
      </p:grpSp>
      <p:sp>
        <p:nvSpPr>
          <p:cNvPr id="8" name="Rectangle 7">
            <a:extLst>
              <a:ext uri="{FF2B5EF4-FFF2-40B4-BE49-F238E27FC236}">
                <a16:creationId xmlns:a16="http://schemas.microsoft.com/office/drawing/2014/main" id="{F145AB8E-189C-3FD8-6CC5-8874A4553135}"/>
              </a:ext>
            </a:extLst>
          </p:cNvPr>
          <p:cNvSpPr/>
          <p:nvPr/>
        </p:nvSpPr>
        <p:spPr>
          <a:xfrm>
            <a:off x="304800" y="228600"/>
            <a:ext cx="9600618" cy="830997"/>
          </a:xfrm>
          <a:prstGeom prst="rect">
            <a:avLst/>
          </a:prstGeom>
        </p:spPr>
        <p:txBody>
          <a:bodyPr wrap="square">
            <a:spAutoFit/>
          </a:bodyPr>
          <a:lstStyle/>
          <a:p>
            <a:pPr algn="ctr"/>
            <a:r>
              <a:rPr lang="en-US" sz="4800" dirty="0">
                <a:solidFill>
                  <a:schemeClr val="accent1">
                    <a:lumMod val="50000"/>
                  </a:schemeClr>
                </a:solidFill>
              </a:rPr>
              <a:t>School Improvement Planning</a:t>
            </a:r>
          </a:p>
        </p:txBody>
      </p:sp>
      <p:sp>
        <p:nvSpPr>
          <p:cNvPr id="9" name="Rectangle 8">
            <a:extLst>
              <a:ext uri="{FF2B5EF4-FFF2-40B4-BE49-F238E27FC236}">
                <a16:creationId xmlns:a16="http://schemas.microsoft.com/office/drawing/2014/main" id="{44EA9B57-9689-CD01-8759-E6CE30CF0405}"/>
              </a:ext>
            </a:extLst>
          </p:cNvPr>
          <p:cNvSpPr/>
          <p:nvPr/>
        </p:nvSpPr>
        <p:spPr>
          <a:xfrm>
            <a:off x="914400" y="1249144"/>
            <a:ext cx="9372600" cy="2643737"/>
          </a:xfrm>
          <a:prstGeom prst="rect">
            <a:avLst/>
          </a:prstGeom>
        </p:spPr>
        <p:txBody>
          <a:bodyPr wrap="square">
            <a:spAutoFit/>
          </a:bodyPr>
          <a:lstStyle/>
          <a:p>
            <a:pPr fontAlgn="auto">
              <a:lnSpc>
                <a:spcPct val="120000"/>
              </a:lnSpc>
              <a:spcBef>
                <a:spcPts val="0"/>
              </a:spcBef>
              <a:spcAft>
                <a:spcPts val="0"/>
              </a:spcAft>
              <a:buFont typeface="Wingdings" panose="05000000000000000000" pitchFamily="2" charset="2"/>
              <a:buChar char="Ø"/>
            </a:pPr>
            <a:r>
              <a:rPr lang="en-US" sz="2000" dirty="0">
                <a:solidFill>
                  <a:schemeClr val="tx1"/>
                </a:solidFill>
              </a:rPr>
              <a:t>Our school has identified the following areas of focus for 2025-2026:</a:t>
            </a:r>
          </a:p>
          <a:p>
            <a:pPr>
              <a:lnSpc>
                <a:spcPct val="120000"/>
              </a:lnSpc>
            </a:pPr>
            <a:r>
              <a:rPr lang="en-US" sz="2000" dirty="0">
                <a:solidFill>
                  <a:srgbClr val="002060"/>
                </a:solidFill>
              </a:rPr>
              <a:t>	</a:t>
            </a:r>
            <a:r>
              <a:rPr lang="en-US" sz="2000" b="1" dirty="0">
                <a:solidFill>
                  <a:schemeClr val="tx1"/>
                </a:solidFill>
              </a:rPr>
              <a:t>1. Mathematics </a:t>
            </a:r>
          </a:p>
          <a:p>
            <a:pPr>
              <a:lnSpc>
                <a:spcPct val="120000"/>
              </a:lnSpc>
            </a:pPr>
            <a:r>
              <a:rPr lang="en-US" sz="2000" b="1" dirty="0">
                <a:solidFill>
                  <a:schemeClr val="tx1"/>
                </a:solidFill>
              </a:rPr>
              <a:t>	2. Reading</a:t>
            </a:r>
          </a:p>
          <a:p>
            <a:pPr fontAlgn="auto">
              <a:lnSpc>
                <a:spcPct val="120000"/>
              </a:lnSpc>
              <a:spcBef>
                <a:spcPts val="0"/>
              </a:spcBef>
              <a:spcAft>
                <a:spcPts val="0"/>
              </a:spcAft>
            </a:pPr>
            <a:endParaRPr lang="en-US" sz="2000" dirty="0">
              <a:solidFill>
                <a:schemeClr val="tx1"/>
              </a:solidFill>
            </a:endParaRPr>
          </a:p>
          <a:p>
            <a:pPr marL="342900" indent="-342900" fontAlgn="auto">
              <a:lnSpc>
                <a:spcPct val="120000"/>
              </a:lnSpc>
              <a:spcBef>
                <a:spcPts val="0"/>
              </a:spcBef>
              <a:spcAft>
                <a:spcPts val="0"/>
              </a:spcAft>
              <a:buFont typeface="Wingdings" panose="05000000000000000000" pitchFamily="2" charset="2"/>
              <a:buChar char="Ø"/>
            </a:pPr>
            <a:r>
              <a:rPr lang="en-US" sz="2000" dirty="0">
                <a:solidFill>
                  <a:schemeClr val="tx1"/>
                </a:solidFill>
              </a:rPr>
              <a:t>During the months of September, December, and March, we will review, discuss, and solicit feedback regarding the school’s Title I and Parent &amp; Family Engagement plans.</a:t>
            </a:r>
          </a:p>
        </p:txBody>
      </p:sp>
      <p:pic>
        <p:nvPicPr>
          <p:cNvPr id="10" name="Picture 9" descr="A close up of a black background&#10;&#10;Description automatically generated">
            <a:extLst>
              <a:ext uri="{FF2B5EF4-FFF2-40B4-BE49-F238E27FC236}">
                <a16:creationId xmlns:a16="http://schemas.microsoft.com/office/drawing/2014/main" id="{0ABB2E35-921C-7D44-F7EB-C2E8163949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6" y="6495981"/>
            <a:ext cx="1282846" cy="1282846"/>
          </a:xfrm>
          <a:prstGeom prst="rect">
            <a:avLst/>
          </a:prstGeom>
        </p:spPr>
      </p:pic>
      <p:sp>
        <p:nvSpPr>
          <p:cNvPr id="13" name="Footer Placeholder 7">
            <a:extLst>
              <a:ext uri="{FF2B5EF4-FFF2-40B4-BE49-F238E27FC236}">
                <a16:creationId xmlns:a16="http://schemas.microsoft.com/office/drawing/2014/main" id="{3CCD93EA-CE3F-B29C-4992-605C9A232ED2}"/>
              </a:ext>
            </a:extLst>
          </p:cNvPr>
          <p:cNvSpPr>
            <a:spLocks noGrp="1"/>
          </p:cNvSpPr>
          <p:nvPr>
            <p:ph type="ftr" sz="quarter" idx="5"/>
          </p:nvPr>
        </p:nvSpPr>
        <p:spPr>
          <a:xfrm>
            <a:off x="3263063" y="6936667"/>
            <a:ext cx="5705856" cy="388620"/>
          </a:xfrm>
        </p:spPr>
        <p:txBody>
          <a:bodyPr/>
          <a:lstStyle/>
          <a:p>
            <a:r>
              <a:rPr lang="en-US" dirty="0"/>
              <a:t>Grants Management-Parent and Family Engagement</a:t>
            </a:r>
          </a:p>
        </p:txBody>
      </p:sp>
      <p:sp>
        <p:nvSpPr>
          <p:cNvPr id="14" name="Slide Number Placeholder 13">
            <a:extLst>
              <a:ext uri="{FF2B5EF4-FFF2-40B4-BE49-F238E27FC236}">
                <a16:creationId xmlns:a16="http://schemas.microsoft.com/office/drawing/2014/main" id="{C09961C2-DE47-81E6-3188-AFAC9583F4A1}"/>
              </a:ext>
            </a:extLst>
          </p:cNvPr>
          <p:cNvSpPr>
            <a:spLocks noGrp="1"/>
          </p:cNvSpPr>
          <p:nvPr>
            <p:ph type="sldNum" sz="quarter" idx="7"/>
          </p:nvPr>
        </p:nvSpPr>
        <p:spPr/>
        <p:txBody>
          <a:bodyPr/>
          <a:lstStyle/>
          <a:p>
            <a:fld id="{B6F15528-21DE-4FAA-801E-634DDDAF4B2B}" type="slidenum">
              <a:rPr lang="en-US" smtClean="0"/>
              <a:t>5</a:t>
            </a:fld>
            <a:endParaRPr lang="en-US"/>
          </a:p>
        </p:txBody>
      </p:sp>
    </p:spTree>
    <p:extLst>
      <p:ext uri="{BB962C8B-B14F-4D97-AF65-F5344CB8AC3E}">
        <p14:creationId xmlns:p14="http://schemas.microsoft.com/office/powerpoint/2010/main" val="3200098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801968" cy="7772400"/>
            <a:chOff x="0" y="0"/>
            <a:chExt cx="12801968" cy="7772400"/>
          </a:xfrm>
        </p:grpSpPr>
        <p:pic>
          <p:nvPicPr>
            <p:cNvPr id="3" name="object 3"/>
            <p:cNvPicPr/>
            <p:nvPr/>
          </p:nvPicPr>
          <p:blipFill>
            <a:blip r:embed="rId2" cstate="print"/>
            <a:stretch>
              <a:fillRect/>
            </a:stretch>
          </p:blipFill>
          <p:spPr>
            <a:xfrm>
              <a:off x="0" y="0"/>
              <a:ext cx="12801600" cy="7772400"/>
            </a:xfrm>
            <a:prstGeom prst="rect">
              <a:avLst/>
            </a:prstGeom>
          </p:spPr>
        </p:pic>
        <p:pic>
          <p:nvPicPr>
            <p:cNvPr id="4" name="object 4"/>
            <p:cNvPicPr/>
            <p:nvPr/>
          </p:nvPicPr>
          <p:blipFill>
            <a:blip r:embed="rId3" cstate="print"/>
            <a:stretch>
              <a:fillRect/>
            </a:stretch>
          </p:blipFill>
          <p:spPr>
            <a:xfrm>
              <a:off x="0" y="0"/>
              <a:ext cx="12801599" cy="7772400"/>
            </a:xfrm>
            <a:prstGeom prst="rect">
              <a:avLst/>
            </a:prstGeom>
          </p:spPr>
        </p:pic>
        <p:sp>
          <p:nvSpPr>
            <p:cNvPr id="5" name="object 5"/>
            <p:cNvSpPr/>
            <p:nvPr/>
          </p:nvSpPr>
          <p:spPr>
            <a:xfrm>
              <a:off x="11247116" y="4012523"/>
              <a:ext cx="1554480" cy="1868170"/>
            </a:xfrm>
            <a:custGeom>
              <a:avLst/>
              <a:gdLst/>
              <a:ahLst/>
              <a:cxnLst/>
              <a:rect l="l" t="t" r="r" b="b"/>
              <a:pathLst>
                <a:path w="1554479" h="1868170">
                  <a:moveTo>
                    <a:pt x="1554483" y="0"/>
                  </a:moveTo>
                  <a:lnTo>
                    <a:pt x="529221" y="0"/>
                  </a:lnTo>
                  <a:lnTo>
                    <a:pt x="0" y="933958"/>
                  </a:lnTo>
                  <a:lnTo>
                    <a:pt x="529221" y="1867916"/>
                  </a:lnTo>
                  <a:lnTo>
                    <a:pt x="1554483" y="1867916"/>
                  </a:lnTo>
                  <a:lnTo>
                    <a:pt x="1554483" y="0"/>
                  </a:lnTo>
                  <a:close/>
                </a:path>
              </a:pathLst>
            </a:custGeom>
            <a:solidFill>
              <a:srgbClr val="A6CE39">
                <a:alpha val="29998"/>
              </a:srgbClr>
            </a:solidFill>
          </p:spPr>
          <p:txBody>
            <a:bodyPr wrap="square" lIns="0" tIns="0" rIns="0" bIns="0" rtlCol="0"/>
            <a:lstStyle/>
            <a:p>
              <a:endParaRPr/>
            </a:p>
          </p:txBody>
        </p:sp>
        <p:sp>
          <p:nvSpPr>
            <p:cNvPr id="6" name="object 6"/>
            <p:cNvSpPr/>
            <p:nvPr/>
          </p:nvSpPr>
          <p:spPr>
            <a:xfrm>
              <a:off x="10456114" y="2006260"/>
              <a:ext cx="2117090" cy="1868170"/>
            </a:xfrm>
            <a:custGeom>
              <a:avLst/>
              <a:gdLst/>
              <a:ahLst/>
              <a:cxnLst/>
              <a:rect l="l" t="t" r="r" b="b"/>
              <a:pathLst>
                <a:path w="2117090" h="1868170">
                  <a:moveTo>
                    <a:pt x="1587665" y="0"/>
                  </a:moveTo>
                  <a:lnTo>
                    <a:pt x="529221" y="0"/>
                  </a:lnTo>
                  <a:lnTo>
                    <a:pt x="0" y="933958"/>
                  </a:lnTo>
                  <a:lnTo>
                    <a:pt x="529221" y="1867916"/>
                  </a:lnTo>
                  <a:lnTo>
                    <a:pt x="1587665" y="1867916"/>
                  </a:lnTo>
                  <a:lnTo>
                    <a:pt x="2116886" y="933958"/>
                  </a:lnTo>
                  <a:lnTo>
                    <a:pt x="1587665" y="0"/>
                  </a:lnTo>
                  <a:close/>
                </a:path>
              </a:pathLst>
            </a:custGeom>
            <a:solidFill>
              <a:srgbClr val="5A204D">
                <a:alpha val="19999"/>
              </a:srgbClr>
            </a:solidFill>
          </p:spPr>
          <p:txBody>
            <a:bodyPr wrap="square" lIns="0" tIns="0" rIns="0" bIns="0" rtlCol="0"/>
            <a:lstStyle/>
            <a:p>
              <a:endParaRPr/>
            </a:p>
          </p:txBody>
        </p:sp>
        <p:sp>
          <p:nvSpPr>
            <p:cNvPr id="7" name="object 7"/>
            <p:cNvSpPr/>
            <p:nvPr/>
          </p:nvSpPr>
          <p:spPr>
            <a:xfrm>
              <a:off x="10917923" y="0"/>
              <a:ext cx="1884045" cy="7772400"/>
            </a:xfrm>
            <a:custGeom>
              <a:avLst/>
              <a:gdLst/>
              <a:ahLst/>
              <a:cxnLst/>
              <a:rect l="l" t="t" r="r" b="b"/>
              <a:pathLst>
                <a:path w="1884045" h="7772400">
                  <a:moveTo>
                    <a:pt x="1883664" y="6541173"/>
                  </a:moveTo>
                  <a:lnTo>
                    <a:pt x="1587665" y="6018796"/>
                  </a:lnTo>
                  <a:lnTo>
                    <a:pt x="529221" y="6018796"/>
                  </a:lnTo>
                  <a:lnTo>
                    <a:pt x="0" y="6952755"/>
                  </a:lnTo>
                  <a:lnTo>
                    <a:pt x="464451" y="7772400"/>
                  </a:lnTo>
                  <a:lnTo>
                    <a:pt x="1652435" y="7772400"/>
                  </a:lnTo>
                  <a:lnTo>
                    <a:pt x="1883664" y="7364323"/>
                  </a:lnTo>
                  <a:lnTo>
                    <a:pt x="1883664" y="6541173"/>
                  </a:lnTo>
                  <a:close/>
                </a:path>
                <a:path w="1884045" h="7772400">
                  <a:moveTo>
                    <a:pt x="1883664" y="522389"/>
                  </a:moveTo>
                  <a:lnTo>
                    <a:pt x="1587665" y="0"/>
                  </a:lnTo>
                  <a:lnTo>
                    <a:pt x="529221" y="0"/>
                  </a:lnTo>
                  <a:lnTo>
                    <a:pt x="0" y="933958"/>
                  </a:lnTo>
                  <a:lnTo>
                    <a:pt x="529221" y="1867916"/>
                  </a:lnTo>
                  <a:lnTo>
                    <a:pt x="1587665" y="1867916"/>
                  </a:lnTo>
                  <a:lnTo>
                    <a:pt x="1883664" y="1345539"/>
                  </a:lnTo>
                  <a:lnTo>
                    <a:pt x="1883664" y="522389"/>
                  </a:lnTo>
                  <a:close/>
                </a:path>
              </a:pathLst>
            </a:custGeom>
            <a:solidFill>
              <a:srgbClr val="00234B">
                <a:alpha val="29998"/>
              </a:srgbClr>
            </a:solidFill>
          </p:spPr>
          <p:txBody>
            <a:bodyPr wrap="square" lIns="0" tIns="0" rIns="0" bIns="0" rtlCol="0"/>
            <a:lstStyle/>
            <a:p>
              <a:endParaRPr/>
            </a:p>
          </p:txBody>
        </p:sp>
      </p:grpSp>
      <p:sp>
        <p:nvSpPr>
          <p:cNvPr id="8" name="Rectangle 7">
            <a:extLst>
              <a:ext uri="{FF2B5EF4-FFF2-40B4-BE49-F238E27FC236}">
                <a16:creationId xmlns:a16="http://schemas.microsoft.com/office/drawing/2014/main" id="{40028303-B0EC-5127-DA3C-FE1611DF7460}"/>
              </a:ext>
            </a:extLst>
          </p:cNvPr>
          <p:cNvSpPr/>
          <p:nvPr/>
        </p:nvSpPr>
        <p:spPr>
          <a:xfrm>
            <a:off x="886962" y="304800"/>
            <a:ext cx="9144000" cy="707886"/>
          </a:xfrm>
          <a:prstGeom prst="rect">
            <a:avLst/>
          </a:prstGeom>
        </p:spPr>
        <p:txBody>
          <a:bodyPr wrap="square">
            <a:spAutoFit/>
          </a:bodyPr>
          <a:lstStyle/>
          <a:p>
            <a:pPr algn="ctr"/>
            <a:r>
              <a:rPr lang="en-US" sz="4000" b="1" dirty="0">
                <a:solidFill>
                  <a:schemeClr val="accent1">
                    <a:lumMod val="50000"/>
                  </a:schemeClr>
                </a:solidFill>
              </a:rPr>
              <a:t>School Improvement Plan Scores</a:t>
            </a:r>
            <a:endParaRPr lang="en-US" sz="4000" dirty="0">
              <a:solidFill>
                <a:schemeClr val="accent1">
                  <a:lumMod val="50000"/>
                </a:schemeClr>
              </a:solidFill>
            </a:endParaRPr>
          </a:p>
        </p:txBody>
      </p:sp>
      <p:sp>
        <p:nvSpPr>
          <p:cNvPr id="9" name="Rectangle 8">
            <a:extLst>
              <a:ext uri="{FF2B5EF4-FFF2-40B4-BE49-F238E27FC236}">
                <a16:creationId xmlns:a16="http://schemas.microsoft.com/office/drawing/2014/main" id="{C0FA7CAD-C34A-A72B-E004-66E1DE56E2DD}"/>
              </a:ext>
            </a:extLst>
          </p:cNvPr>
          <p:cNvSpPr/>
          <p:nvPr/>
        </p:nvSpPr>
        <p:spPr>
          <a:xfrm>
            <a:off x="2271149" y="900807"/>
            <a:ext cx="6356013" cy="6414320"/>
          </a:xfrm>
          <a:prstGeom prst="rect">
            <a:avLst/>
          </a:prstGeom>
        </p:spPr>
        <p:txBody>
          <a:bodyPr wrap="square" lIns="91440" tIns="45720" rIns="91440" bIns="45720" anchor="t">
            <a:spAutoFit/>
          </a:bodyPr>
          <a:lstStyle/>
          <a:p>
            <a:pPr algn="l">
              <a:lnSpc>
                <a:spcPct val="120000"/>
              </a:lnSpc>
            </a:pPr>
            <a:r>
              <a:rPr lang="en-US" b="1" dirty="0">
                <a:solidFill>
                  <a:schemeClr val="tx1"/>
                </a:solidFill>
              </a:rPr>
              <a:t>Student scores for the 2024-2025 Florida Standards Assessment (FSA) </a:t>
            </a:r>
          </a:p>
          <a:p>
            <a:pPr algn="l">
              <a:lnSpc>
                <a:spcPct val="120000"/>
              </a:lnSpc>
            </a:pPr>
            <a:r>
              <a:rPr lang="en-US" b="1" dirty="0">
                <a:solidFill>
                  <a:schemeClr val="tx1"/>
                </a:solidFill>
              </a:rPr>
              <a:t>and/or End-of-Course (EOC) are listed below:</a:t>
            </a:r>
          </a:p>
          <a:p>
            <a:pPr algn="l">
              <a:lnSpc>
                <a:spcPct val="120000"/>
              </a:lnSpc>
            </a:pPr>
            <a:endParaRPr lang="en-US" sz="1200" b="1" dirty="0">
              <a:solidFill>
                <a:schemeClr val="accent1">
                  <a:lumMod val="50000"/>
                </a:schemeClr>
              </a:solidFill>
            </a:endParaRPr>
          </a:p>
          <a:p>
            <a:pPr algn="l">
              <a:lnSpc>
                <a:spcPct val="120000"/>
              </a:lnSpc>
              <a:buFont typeface="Wingdings" panose="05000000000000000000" pitchFamily="2" charset="2"/>
              <a:buChar char="Ø"/>
            </a:pPr>
            <a:r>
              <a:rPr lang="en-US" b="1" dirty="0">
                <a:solidFill>
                  <a:srgbClr val="FF0000"/>
                </a:solidFill>
              </a:rPr>
              <a:t>Insert data from your school’s </a:t>
            </a:r>
            <a:r>
              <a:rPr lang="en-US" b="1" dirty="0">
                <a:solidFill>
                  <a:srgbClr val="FF0000"/>
                </a:solidFill>
                <a:ea typeface="+mn-lt"/>
                <a:cs typeface="+mn-lt"/>
              </a:rPr>
              <a:t>2024-2025</a:t>
            </a:r>
            <a:r>
              <a:rPr lang="en-US" b="1" dirty="0">
                <a:solidFill>
                  <a:srgbClr val="FF0000"/>
                </a:solidFill>
              </a:rPr>
              <a:t> test administration here</a:t>
            </a:r>
            <a:endParaRPr lang="en-US" b="1" dirty="0">
              <a:solidFill>
                <a:srgbClr val="FF0000"/>
              </a:solidFill>
              <a:cs typeface="Calibri"/>
            </a:endParaRPr>
          </a:p>
          <a:p>
            <a:pPr algn="l">
              <a:lnSpc>
                <a:spcPct val="120000"/>
              </a:lnSpc>
              <a:buFont typeface="Wingdings" panose="05000000000000000000" pitchFamily="2" charset="2"/>
              <a:buChar char="Ø"/>
            </a:pPr>
            <a:endParaRPr lang="en-US" b="1" dirty="0">
              <a:solidFill>
                <a:srgbClr val="FF0000"/>
              </a:solidFill>
              <a:cs typeface="Calibri"/>
            </a:endParaRPr>
          </a:p>
          <a:p>
            <a:pPr algn="l">
              <a:lnSpc>
                <a:spcPct val="120000"/>
              </a:lnSpc>
              <a:buFont typeface="Wingdings" panose="05000000000000000000" pitchFamily="2" charset="2"/>
              <a:buChar char="Ø"/>
            </a:pPr>
            <a:r>
              <a:rPr lang="en-US" b="1" dirty="0">
                <a:solidFill>
                  <a:srgbClr val="FF0000"/>
                </a:solidFill>
              </a:rPr>
              <a:t>Insert data from your school’s </a:t>
            </a:r>
            <a:r>
              <a:rPr lang="en-US" b="1" dirty="0">
                <a:solidFill>
                  <a:srgbClr val="FF0000"/>
                </a:solidFill>
                <a:ea typeface="+mn-lt"/>
                <a:cs typeface="+mn-lt"/>
              </a:rPr>
              <a:t>2024-2025 </a:t>
            </a:r>
            <a:r>
              <a:rPr lang="en-US" b="1" dirty="0">
                <a:solidFill>
                  <a:srgbClr val="FF0000"/>
                </a:solidFill>
              </a:rPr>
              <a:t>test administration here</a:t>
            </a:r>
            <a:endParaRPr lang="en-US" b="1" dirty="0">
              <a:solidFill>
                <a:srgbClr val="FF0000"/>
              </a:solidFill>
              <a:cs typeface="Calibri"/>
            </a:endParaRPr>
          </a:p>
          <a:p>
            <a:pPr algn="l">
              <a:lnSpc>
                <a:spcPct val="120000"/>
              </a:lnSpc>
            </a:pPr>
            <a:endParaRPr lang="en-US" b="1" dirty="0">
              <a:solidFill>
                <a:srgbClr val="FF0000"/>
              </a:solidFill>
            </a:endParaRPr>
          </a:p>
          <a:p>
            <a:pPr algn="l">
              <a:lnSpc>
                <a:spcPct val="120000"/>
              </a:lnSpc>
              <a:buFont typeface="Wingdings" panose="05000000000000000000" pitchFamily="2" charset="2"/>
              <a:buChar char="Ø"/>
            </a:pPr>
            <a:r>
              <a:rPr lang="en-US" b="1" dirty="0">
                <a:solidFill>
                  <a:srgbClr val="FF0000"/>
                </a:solidFill>
              </a:rPr>
              <a:t>Insert data from your school’s </a:t>
            </a:r>
            <a:r>
              <a:rPr lang="en-US" b="1" dirty="0">
                <a:solidFill>
                  <a:srgbClr val="FF0000"/>
                </a:solidFill>
                <a:ea typeface="+mn-lt"/>
                <a:cs typeface="+mn-lt"/>
              </a:rPr>
              <a:t>2024-2025 </a:t>
            </a:r>
            <a:r>
              <a:rPr lang="en-US" b="1" dirty="0">
                <a:solidFill>
                  <a:srgbClr val="FF0000"/>
                </a:solidFill>
              </a:rPr>
              <a:t>test administration here</a:t>
            </a:r>
            <a:endParaRPr lang="en-US" b="1" dirty="0">
              <a:solidFill>
                <a:srgbClr val="FF0000"/>
              </a:solidFill>
              <a:cs typeface="Calibri"/>
            </a:endParaRPr>
          </a:p>
          <a:p>
            <a:pPr algn="l" fontAlgn="auto">
              <a:lnSpc>
                <a:spcPct val="120000"/>
              </a:lnSpc>
              <a:spcBef>
                <a:spcPts val="0"/>
              </a:spcBef>
              <a:spcAft>
                <a:spcPts val="0"/>
              </a:spcAft>
            </a:pPr>
            <a:endParaRPr lang="en-US" sz="1400" b="1" dirty="0">
              <a:solidFill>
                <a:srgbClr val="0070C0"/>
              </a:solidFill>
            </a:endParaRPr>
          </a:p>
          <a:p>
            <a:pPr algn="l" fontAlgn="auto">
              <a:lnSpc>
                <a:spcPct val="120000"/>
              </a:lnSpc>
              <a:spcBef>
                <a:spcPts val="0"/>
              </a:spcBef>
              <a:spcAft>
                <a:spcPts val="0"/>
              </a:spcAft>
            </a:pPr>
            <a:r>
              <a:rPr lang="en-US" b="1" dirty="0">
                <a:solidFill>
                  <a:schemeClr val="tx1"/>
                </a:solidFill>
              </a:rPr>
              <a:t>Our school’s 2025-2026 School Improvement Plan can be accessed at: </a:t>
            </a:r>
          </a:p>
          <a:p>
            <a:pPr algn="l" fontAlgn="auto">
              <a:lnSpc>
                <a:spcPct val="120000"/>
              </a:lnSpc>
              <a:spcBef>
                <a:spcPts val="0"/>
              </a:spcBef>
              <a:spcAft>
                <a:spcPts val="0"/>
              </a:spcAft>
            </a:pPr>
            <a:r>
              <a:rPr lang="en-US" b="1" dirty="0">
                <a:solidFill>
                  <a:srgbClr val="0070C0"/>
                </a:solidFill>
                <a:hlinkClick r:id="rId4">
                  <a:extLst>
                    <a:ext uri="{A12FA001-AC4F-418D-AE19-62706E023703}">
                      <ahyp:hlinkClr xmlns:ahyp="http://schemas.microsoft.com/office/drawing/2018/hyperlinkcolor" val="tx"/>
                    </a:ext>
                  </a:extLst>
                </a:hlinkClick>
              </a:rPr>
              <a:t>https://www.floridacims.org/districts/osceola</a:t>
            </a:r>
            <a:r>
              <a:rPr lang="en-US" b="1" dirty="0">
                <a:solidFill>
                  <a:srgbClr val="0070C0"/>
                </a:solidFill>
              </a:rPr>
              <a:t> </a:t>
            </a:r>
          </a:p>
          <a:p>
            <a:pPr algn="l">
              <a:lnSpc>
                <a:spcPct val="120000"/>
              </a:lnSpc>
            </a:pPr>
            <a:endParaRPr lang="en-US" sz="1200" b="1" dirty="0">
              <a:solidFill>
                <a:schemeClr val="tx1"/>
              </a:solidFill>
            </a:endParaRPr>
          </a:p>
          <a:p>
            <a:pPr algn="l" fontAlgn="auto">
              <a:lnSpc>
                <a:spcPct val="120000"/>
              </a:lnSpc>
              <a:spcBef>
                <a:spcPts val="0"/>
              </a:spcBef>
              <a:spcAft>
                <a:spcPts val="0"/>
              </a:spcAft>
            </a:pPr>
            <a:r>
              <a:rPr lang="en-US" b="1" dirty="0">
                <a:solidFill>
                  <a:schemeClr val="tx1"/>
                </a:solidFill>
              </a:rPr>
              <a:t>Each school year, we use the previous year’s scores to determine our school improvement goals for the next year.</a:t>
            </a:r>
          </a:p>
        </p:txBody>
      </p:sp>
      <p:pic>
        <p:nvPicPr>
          <p:cNvPr id="10" name="Picture 9" descr="A close up of a black background&#10;&#10;Description automatically generated">
            <a:extLst>
              <a:ext uri="{FF2B5EF4-FFF2-40B4-BE49-F238E27FC236}">
                <a16:creationId xmlns:a16="http://schemas.microsoft.com/office/drawing/2014/main" id="{EE58EE69-8E12-C410-D4CA-856409E3B8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08" y="6489554"/>
            <a:ext cx="1282846" cy="1282846"/>
          </a:xfrm>
          <a:prstGeom prst="rect">
            <a:avLst/>
          </a:prstGeom>
        </p:spPr>
      </p:pic>
      <p:sp>
        <p:nvSpPr>
          <p:cNvPr id="13" name="Footer Placeholder 7">
            <a:extLst>
              <a:ext uri="{FF2B5EF4-FFF2-40B4-BE49-F238E27FC236}">
                <a16:creationId xmlns:a16="http://schemas.microsoft.com/office/drawing/2014/main" id="{373ED0CB-F990-810B-5AA5-8AD48E8F311F}"/>
              </a:ext>
            </a:extLst>
          </p:cNvPr>
          <p:cNvSpPr>
            <a:spLocks noGrp="1"/>
          </p:cNvSpPr>
          <p:nvPr>
            <p:ph type="ftr" sz="quarter" idx="5"/>
          </p:nvPr>
        </p:nvSpPr>
        <p:spPr>
          <a:xfrm>
            <a:off x="2926754" y="7130977"/>
            <a:ext cx="5705856" cy="388620"/>
          </a:xfrm>
        </p:spPr>
        <p:txBody>
          <a:bodyPr/>
          <a:lstStyle/>
          <a:p>
            <a:r>
              <a:rPr lang="en-US" dirty="0"/>
              <a:t>Grants Management-Parent and Family Engagement</a:t>
            </a:r>
          </a:p>
        </p:txBody>
      </p:sp>
      <p:sp>
        <p:nvSpPr>
          <p:cNvPr id="14" name="Slide Number Placeholder 13">
            <a:extLst>
              <a:ext uri="{FF2B5EF4-FFF2-40B4-BE49-F238E27FC236}">
                <a16:creationId xmlns:a16="http://schemas.microsoft.com/office/drawing/2014/main" id="{755D47BE-6176-D6DF-BB77-F70C91DAB568}"/>
              </a:ext>
            </a:extLst>
          </p:cNvPr>
          <p:cNvSpPr>
            <a:spLocks noGrp="1"/>
          </p:cNvSpPr>
          <p:nvPr>
            <p:ph type="sldNum" sz="quarter" idx="7"/>
          </p:nvPr>
        </p:nvSpPr>
        <p:spPr/>
        <p:txBody>
          <a:bodyPr/>
          <a:lstStyle/>
          <a:p>
            <a:fld id="{B6F15528-21DE-4FAA-801E-634DDDAF4B2B}" type="slidenum">
              <a:rPr lang="en-US" smtClean="0"/>
              <a:t>6</a:t>
            </a:fld>
            <a:endParaRPr lang="en-US"/>
          </a:p>
        </p:txBody>
      </p:sp>
      <p:pic>
        <p:nvPicPr>
          <p:cNvPr id="1026" name="Picture 2">
            <a:extLst>
              <a:ext uri="{FF2B5EF4-FFF2-40B4-BE49-F238E27FC236}">
                <a16:creationId xmlns:a16="http://schemas.microsoft.com/office/drawing/2014/main" id="{E1EFAEA1-F4BF-404E-B00B-74369B57DF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40301" y="2011340"/>
            <a:ext cx="6217899" cy="3009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05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801968" cy="7772400"/>
            <a:chOff x="0" y="0"/>
            <a:chExt cx="12801968" cy="7772400"/>
          </a:xfrm>
        </p:grpSpPr>
        <p:pic>
          <p:nvPicPr>
            <p:cNvPr id="3" name="object 3"/>
            <p:cNvPicPr/>
            <p:nvPr/>
          </p:nvPicPr>
          <p:blipFill>
            <a:blip r:embed="rId2" cstate="print"/>
            <a:stretch>
              <a:fillRect/>
            </a:stretch>
          </p:blipFill>
          <p:spPr>
            <a:xfrm>
              <a:off x="0" y="0"/>
              <a:ext cx="12801600" cy="7772400"/>
            </a:xfrm>
            <a:prstGeom prst="rect">
              <a:avLst/>
            </a:prstGeom>
          </p:spPr>
        </p:pic>
        <p:pic>
          <p:nvPicPr>
            <p:cNvPr id="4" name="object 4"/>
            <p:cNvPicPr/>
            <p:nvPr/>
          </p:nvPicPr>
          <p:blipFill>
            <a:blip r:embed="rId3" cstate="print"/>
            <a:stretch>
              <a:fillRect/>
            </a:stretch>
          </p:blipFill>
          <p:spPr>
            <a:xfrm>
              <a:off x="0" y="0"/>
              <a:ext cx="12801599" cy="7772400"/>
            </a:xfrm>
            <a:prstGeom prst="rect">
              <a:avLst/>
            </a:prstGeom>
          </p:spPr>
        </p:pic>
        <p:sp>
          <p:nvSpPr>
            <p:cNvPr id="5" name="object 5"/>
            <p:cNvSpPr/>
            <p:nvPr/>
          </p:nvSpPr>
          <p:spPr>
            <a:xfrm>
              <a:off x="11247116" y="4012523"/>
              <a:ext cx="1554480" cy="1868170"/>
            </a:xfrm>
            <a:custGeom>
              <a:avLst/>
              <a:gdLst/>
              <a:ahLst/>
              <a:cxnLst/>
              <a:rect l="l" t="t" r="r" b="b"/>
              <a:pathLst>
                <a:path w="1554479" h="1868170">
                  <a:moveTo>
                    <a:pt x="1554483" y="0"/>
                  </a:moveTo>
                  <a:lnTo>
                    <a:pt x="529221" y="0"/>
                  </a:lnTo>
                  <a:lnTo>
                    <a:pt x="0" y="933958"/>
                  </a:lnTo>
                  <a:lnTo>
                    <a:pt x="529221" y="1867916"/>
                  </a:lnTo>
                  <a:lnTo>
                    <a:pt x="1554483" y="1867916"/>
                  </a:lnTo>
                  <a:lnTo>
                    <a:pt x="1554483" y="0"/>
                  </a:lnTo>
                  <a:close/>
                </a:path>
              </a:pathLst>
            </a:custGeom>
            <a:solidFill>
              <a:srgbClr val="A6CE39">
                <a:alpha val="29998"/>
              </a:srgbClr>
            </a:solidFill>
          </p:spPr>
          <p:txBody>
            <a:bodyPr wrap="square" lIns="0" tIns="0" rIns="0" bIns="0" rtlCol="0"/>
            <a:lstStyle/>
            <a:p>
              <a:endParaRPr/>
            </a:p>
          </p:txBody>
        </p:sp>
        <p:sp>
          <p:nvSpPr>
            <p:cNvPr id="6" name="object 6"/>
            <p:cNvSpPr/>
            <p:nvPr/>
          </p:nvSpPr>
          <p:spPr>
            <a:xfrm>
              <a:off x="10456114" y="2006260"/>
              <a:ext cx="2117090" cy="1868170"/>
            </a:xfrm>
            <a:custGeom>
              <a:avLst/>
              <a:gdLst/>
              <a:ahLst/>
              <a:cxnLst/>
              <a:rect l="l" t="t" r="r" b="b"/>
              <a:pathLst>
                <a:path w="2117090" h="1868170">
                  <a:moveTo>
                    <a:pt x="1587665" y="0"/>
                  </a:moveTo>
                  <a:lnTo>
                    <a:pt x="529221" y="0"/>
                  </a:lnTo>
                  <a:lnTo>
                    <a:pt x="0" y="933958"/>
                  </a:lnTo>
                  <a:lnTo>
                    <a:pt x="529221" y="1867916"/>
                  </a:lnTo>
                  <a:lnTo>
                    <a:pt x="1587665" y="1867916"/>
                  </a:lnTo>
                  <a:lnTo>
                    <a:pt x="2116886" y="933958"/>
                  </a:lnTo>
                  <a:lnTo>
                    <a:pt x="1587665" y="0"/>
                  </a:lnTo>
                  <a:close/>
                </a:path>
              </a:pathLst>
            </a:custGeom>
            <a:solidFill>
              <a:srgbClr val="5A204D">
                <a:alpha val="19999"/>
              </a:srgbClr>
            </a:solidFill>
          </p:spPr>
          <p:txBody>
            <a:bodyPr wrap="square" lIns="0" tIns="0" rIns="0" bIns="0" rtlCol="0"/>
            <a:lstStyle/>
            <a:p>
              <a:endParaRPr/>
            </a:p>
          </p:txBody>
        </p:sp>
        <p:sp>
          <p:nvSpPr>
            <p:cNvPr id="7" name="object 7"/>
            <p:cNvSpPr/>
            <p:nvPr/>
          </p:nvSpPr>
          <p:spPr>
            <a:xfrm>
              <a:off x="10917923" y="0"/>
              <a:ext cx="1884045" cy="7772400"/>
            </a:xfrm>
            <a:custGeom>
              <a:avLst/>
              <a:gdLst/>
              <a:ahLst/>
              <a:cxnLst/>
              <a:rect l="l" t="t" r="r" b="b"/>
              <a:pathLst>
                <a:path w="1884045" h="7772400">
                  <a:moveTo>
                    <a:pt x="1883664" y="6541173"/>
                  </a:moveTo>
                  <a:lnTo>
                    <a:pt x="1587665" y="6018796"/>
                  </a:lnTo>
                  <a:lnTo>
                    <a:pt x="529221" y="6018796"/>
                  </a:lnTo>
                  <a:lnTo>
                    <a:pt x="0" y="6952755"/>
                  </a:lnTo>
                  <a:lnTo>
                    <a:pt x="464451" y="7772400"/>
                  </a:lnTo>
                  <a:lnTo>
                    <a:pt x="1652435" y="7772400"/>
                  </a:lnTo>
                  <a:lnTo>
                    <a:pt x="1883664" y="7364323"/>
                  </a:lnTo>
                  <a:lnTo>
                    <a:pt x="1883664" y="6541173"/>
                  </a:lnTo>
                  <a:close/>
                </a:path>
                <a:path w="1884045" h="7772400">
                  <a:moveTo>
                    <a:pt x="1883664" y="522389"/>
                  </a:moveTo>
                  <a:lnTo>
                    <a:pt x="1587665" y="0"/>
                  </a:lnTo>
                  <a:lnTo>
                    <a:pt x="529221" y="0"/>
                  </a:lnTo>
                  <a:lnTo>
                    <a:pt x="0" y="933958"/>
                  </a:lnTo>
                  <a:lnTo>
                    <a:pt x="529221" y="1867916"/>
                  </a:lnTo>
                  <a:lnTo>
                    <a:pt x="1587665" y="1867916"/>
                  </a:lnTo>
                  <a:lnTo>
                    <a:pt x="1883664" y="1345539"/>
                  </a:lnTo>
                  <a:lnTo>
                    <a:pt x="1883664" y="522389"/>
                  </a:lnTo>
                  <a:close/>
                </a:path>
              </a:pathLst>
            </a:custGeom>
            <a:solidFill>
              <a:srgbClr val="00234B">
                <a:alpha val="29998"/>
              </a:srgbClr>
            </a:solidFill>
          </p:spPr>
          <p:txBody>
            <a:bodyPr wrap="square" lIns="0" tIns="0" rIns="0" bIns="0" rtlCol="0"/>
            <a:lstStyle/>
            <a:p>
              <a:endParaRPr/>
            </a:p>
          </p:txBody>
        </p:sp>
      </p:grpSp>
      <p:sp>
        <p:nvSpPr>
          <p:cNvPr id="8" name="Rectangle 7">
            <a:extLst>
              <a:ext uri="{FF2B5EF4-FFF2-40B4-BE49-F238E27FC236}">
                <a16:creationId xmlns:a16="http://schemas.microsoft.com/office/drawing/2014/main" id="{A85ADF1F-3C11-9EEF-6616-5E74EE1AC319}"/>
              </a:ext>
            </a:extLst>
          </p:cNvPr>
          <p:cNvSpPr/>
          <p:nvPr/>
        </p:nvSpPr>
        <p:spPr>
          <a:xfrm>
            <a:off x="2144262" y="291665"/>
            <a:ext cx="6629400" cy="1200329"/>
          </a:xfrm>
          <a:prstGeom prst="rect">
            <a:avLst/>
          </a:prstGeom>
        </p:spPr>
        <p:txBody>
          <a:bodyPr wrap="square">
            <a:spAutoFit/>
          </a:bodyPr>
          <a:lstStyle/>
          <a:p>
            <a:pPr lvl="0" algn="ctr"/>
            <a:r>
              <a:rPr lang="en-US" sz="3600" dirty="0">
                <a:solidFill>
                  <a:schemeClr val="accent1">
                    <a:lumMod val="50000"/>
                  </a:schemeClr>
                </a:solidFill>
              </a:rPr>
              <a:t>How does </a:t>
            </a:r>
            <a:r>
              <a:rPr lang="en-US" sz="3600" dirty="0">
                <a:solidFill>
                  <a:srgbClr val="FF0000"/>
                </a:solidFill>
              </a:rPr>
              <a:t>School Name </a:t>
            </a:r>
            <a:r>
              <a:rPr lang="en-US" sz="3600" dirty="0">
                <a:solidFill>
                  <a:schemeClr val="accent1">
                    <a:lumMod val="50000"/>
                  </a:schemeClr>
                </a:solidFill>
              </a:rPr>
              <a:t>use Title I and SIP funds?</a:t>
            </a:r>
          </a:p>
        </p:txBody>
      </p:sp>
      <p:sp>
        <p:nvSpPr>
          <p:cNvPr id="9" name="Rectangle 8">
            <a:extLst>
              <a:ext uri="{FF2B5EF4-FFF2-40B4-BE49-F238E27FC236}">
                <a16:creationId xmlns:a16="http://schemas.microsoft.com/office/drawing/2014/main" id="{C8E74C64-6583-C606-D7B5-8B7505F2CAD1}"/>
              </a:ext>
            </a:extLst>
          </p:cNvPr>
          <p:cNvSpPr/>
          <p:nvPr/>
        </p:nvSpPr>
        <p:spPr>
          <a:xfrm>
            <a:off x="914400" y="1498666"/>
            <a:ext cx="9448800" cy="2185214"/>
          </a:xfrm>
          <a:prstGeom prst="rect">
            <a:avLst/>
          </a:prstGeom>
        </p:spPr>
        <p:txBody>
          <a:bodyPr wrap="square">
            <a:spAutoFit/>
          </a:bodyPr>
          <a:lstStyle/>
          <a:p>
            <a:pPr marL="342900" lvl="0" indent="-342900">
              <a:buFont typeface="Wingdings" panose="05000000000000000000" pitchFamily="2" charset="2"/>
              <a:buChar char="Ø"/>
              <a:defRPr/>
            </a:pPr>
            <a:r>
              <a:rPr lang="en-US" sz="1700" dirty="0">
                <a:solidFill>
                  <a:schemeClr val="tx1"/>
                </a:solidFill>
              </a:rPr>
              <a:t>Federal Title I funds must </a:t>
            </a:r>
            <a:r>
              <a:rPr lang="en-US" sz="1700" b="1" u="sng" dirty="0">
                <a:solidFill>
                  <a:schemeClr val="tx1"/>
                </a:solidFill>
              </a:rPr>
              <a:t>supplement</a:t>
            </a:r>
            <a:r>
              <a:rPr lang="en-US" sz="1700" b="1" dirty="0">
                <a:solidFill>
                  <a:schemeClr val="tx1"/>
                </a:solidFill>
              </a:rPr>
              <a:t> </a:t>
            </a:r>
            <a:r>
              <a:rPr lang="en-US" sz="1700" dirty="0">
                <a:solidFill>
                  <a:schemeClr val="tx1"/>
                </a:solidFill>
              </a:rPr>
              <a:t>the school’s existing programs. At our school we use Title I funds to:</a:t>
            </a:r>
          </a:p>
          <a:p>
            <a:pPr lvl="0">
              <a:defRPr/>
            </a:pPr>
            <a:endParaRPr lang="en-US" sz="1700" dirty="0">
              <a:solidFill>
                <a:schemeClr val="tx1"/>
              </a:solidFill>
            </a:endParaRPr>
          </a:p>
          <a:p>
            <a:pPr marL="182880" lvl="0" indent="-342900">
              <a:buFont typeface="Wingdings" panose="05000000000000000000" pitchFamily="2" charset="2"/>
              <a:buChar char="Ø"/>
              <a:defRPr/>
            </a:pPr>
            <a:r>
              <a:rPr lang="en-US" sz="1700" dirty="0">
                <a:solidFill>
                  <a:schemeClr val="tx1"/>
                </a:solidFill>
              </a:rPr>
              <a:t>Add paraprofessionals to the classroom</a:t>
            </a:r>
          </a:p>
          <a:p>
            <a:pPr lvl="0">
              <a:defRPr/>
            </a:pPr>
            <a:endParaRPr lang="en-US" sz="1700" dirty="0">
              <a:solidFill>
                <a:schemeClr val="tx1"/>
              </a:solidFill>
            </a:endParaRPr>
          </a:p>
          <a:p>
            <a:pPr marL="182880" lvl="0" indent="-342900">
              <a:buFont typeface="Wingdings" panose="05000000000000000000" pitchFamily="2" charset="2"/>
              <a:buChar char="Ø"/>
              <a:defRPr/>
            </a:pPr>
            <a:r>
              <a:rPr lang="en-US" sz="1700" dirty="0">
                <a:solidFill>
                  <a:schemeClr val="tx1"/>
                </a:solidFill>
              </a:rPr>
              <a:t>Purchase </a:t>
            </a:r>
            <a:r>
              <a:rPr lang="en-US" sz="1700" i="1" dirty="0">
                <a:solidFill>
                  <a:schemeClr val="tx1"/>
                </a:solidFill>
              </a:rPr>
              <a:t>supplemental </a:t>
            </a:r>
            <a:r>
              <a:rPr lang="en-US" sz="1700" dirty="0">
                <a:solidFill>
                  <a:schemeClr val="tx1"/>
                </a:solidFill>
              </a:rPr>
              <a:t>software and technology equipment</a:t>
            </a:r>
          </a:p>
          <a:p>
            <a:pPr marL="182880" lvl="0" indent="-342900">
              <a:buFont typeface="Wingdings" panose="05000000000000000000" pitchFamily="2" charset="2"/>
              <a:buChar char="Ø"/>
              <a:defRPr/>
            </a:pPr>
            <a:endParaRPr lang="en-US" sz="1700" dirty="0">
              <a:solidFill>
                <a:schemeClr val="tx1"/>
              </a:solidFill>
            </a:endParaRPr>
          </a:p>
          <a:p>
            <a:pPr marL="182880" lvl="0" indent="-342900">
              <a:buFont typeface="Wingdings" panose="05000000000000000000" pitchFamily="2" charset="2"/>
              <a:buChar char="Ø"/>
              <a:defRPr/>
            </a:pPr>
            <a:r>
              <a:rPr lang="en-US" sz="1700" dirty="0">
                <a:solidFill>
                  <a:schemeClr val="tx1"/>
                </a:solidFill>
              </a:rPr>
              <a:t>Conduct parental educational meetings/trainings/activities</a:t>
            </a:r>
          </a:p>
        </p:txBody>
      </p:sp>
      <p:pic>
        <p:nvPicPr>
          <p:cNvPr id="10" name="Picture 9" descr="A close up of a black background&#10;&#10;Description automatically generated">
            <a:extLst>
              <a:ext uri="{FF2B5EF4-FFF2-40B4-BE49-F238E27FC236}">
                <a16:creationId xmlns:a16="http://schemas.microsoft.com/office/drawing/2014/main" id="{09F31A04-C03D-5343-6A26-D99F289286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8" y="6489554"/>
            <a:ext cx="1282846" cy="1282846"/>
          </a:xfrm>
          <a:prstGeom prst="rect">
            <a:avLst/>
          </a:prstGeom>
        </p:spPr>
      </p:pic>
      <p:sp>
        <p:nvSpPr>
          <p:cNvPr id="12" name="Footer Placeholder 7">
            <a:extLst>
              <a:ext uri="{FF2B5EF4-FFF2-40B4-BE49-F238E27FC236}">
                <a16:creationId xmlns:a16="http://schemas.microsoft.com/office/drawing/2014/main" id="{8CB3BA92-DFF2-A700-D927-4A9460CAEB3C}"/>
              </a:ext>
            </a:extLst>
          </p:cNvPr>
          <p:cNvSpPr>
            <a:spLocks noGrp="1"/>
          </p:cNvSpPr>
          <p:nvPr>
            <p:ph type="ftr" sz="quarter" idx="5"/>
          </p:nvPr>
        </p:nvSpPr>
        <p:spPr>
          <a:xfrm>
            <a:off x="3263063" y="6936667"/>
            <a:ext cx="5705856" cy="388620"/>
          </a:xfrm>
        </p:spPr>
        <p:txBody>
          <a:bodyPr/>
          <a:lstStyle/>
          <a:p>
            <a:r>
              <a:rPr lang="en-US" dirty="0"/>
              <a:t>Grants Management-Parent and Family Engagement</a:t>
            </a:r>
          </a:p>
        </p:txBody>
      </p:sp>
      <p:sp>
        <p:nvSpPr>
          <p:cNvPr id="13" name="Slide Number Placeholder 12">
            <a:extLst>
              <a:ext uri="{FF2B5EF4-FFF2-40B4-BE49-F238E27FC236}">
                <a16:creationId xmlns:a16="http://schemas.microsoft.com/office/drawing/2014/main" id="{A4569712-9511-7B88-804B-37A4524B34CE}"/>
              </a:ext>
            </a:extLst>
          </p:cNvPr>
          <p:cNvSpPr>
            <a:spLocks noGrp="1"/>
          </p:cNvSpPr>
          <p:nvPr>
            <p:ph type="sldNum" sz="quarter" idx="7"/>
          </p:nvPr>
        </p:nvSpPr>
        <p:spPr/>
        <p:txBody>
          <a:bodyPr/>
          <a:lstStyle/>
          <a:p>
            <a:fld id="{B6F15528-21DE-4FAA-801E-634DDDAF4B2B}" type="slidenum">
              <a:rPr lang="en-US" smtClean="0"/>
              <a:t>7</a:t>
            </a:fld>
            <a:endParaRPr lang="en-US"/>
          </a:p>
        </p:txBody>
      </p:sp>
    </p:spTree>
    <p:extLst>
      <p:ext uri="{BB962C8B-B14F-4D97-AF65-F5344CB8AC3E}">
        <p14:creationId xmlns:p14="http://schemas.microsoft.com/office/powerpoint/2010/main" val="2072508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801968" cy="7772400"/>
            <a:chOff x="0" y="0"/>
            <a:chExt cx="12801968" cy="7772400"/>
          </a:xfrm>
        </p:grpSpPr>
        <p:pic>
          <p:nvPicPr>
            <p:cNvPr id="3" name="object 3"/>
            <p:cNvPicPr/>
            <p:nvPr/>
          </p:nvPicPr>
          <p:blipFill>
            <a:blip r:embed="rId2" cstate="print"/>
            <a:stretch>
              <a:fillRect/>
            </a:stretch>
          </p:blipFill>
          <p:spPr>
            <a:xfrm>
              <a:off x="0" y="0"/>
              <a:ext cx="12801600" cy="7772400"/>
            </a:xfrm>
            <a:prstGeom prst="rect">
              <a:avLst/>
            </a:prstGeom>
          </p:spPr>
        </p:pic>
        <p:pic>
          <p:nvPicPr>
            <p:cNvPr id="4" name="object 4"/>
            <p:cNvPicPr/>
            <p:nvPr/>
          </p:nvPicPr>
          <p:blipFill>
            <a:blip r:embed="rId3" cstate="print"/>
            <a:stretch>
              <a:fillRect/>
            </a:stretch>
          </p:blipFill>
          <p:spPr>
            <a:xfrm>
              <a:off x="0" y="0"/>
              <a:ext cx="12801599" cy="7772400"/>
            </a:xfrm>
            <a:prstGeom prst="rect">
              <a:avLst/>
            </a:prstGeom>
          </p:spPr>
        </p:pic>
        <p:sp>
          <p:nvSpPr>
            <p:cNvPr id="5" name="object 5"/>
            <p:cNvSpPr/>
            <p:nvPr/>
          </p:nvSpPr>
          <p:spPr>
            <a:xfrm>
              <a:off x="11247116" y="4012523"/>
              <a:ext cx="1554480" cy="1868170"/>
            </a:xfrm>
            <a:custGeom>
              <a:avLst/>
              <a:gdLst/>
              <a:ahLst/>
              <a:cxnLst/>
              <a:rect l="l" t="t" r="r" b="b"/>
              <a:pathLst>
                <a:path w="1554479" h="1868170">
                  <a:moveTo>
                    <a:pt x="1554483" y="0"/>
                  </a:moveTo>
                  <a:lnTo>
                    <a:pt x="529221" y="0"/>
                  </a:lnTo>
                  <a:lnTo>
                    <a:pt x="0" y="933958"/>
                  </a:lnTo>
                  <a:lnTo>
                    <a:pt x="529221" y="1867916"/>
                  </a:lnTo>
                  <a:lnTo>
                    <a:pt x="1554483" y="1867916"/>
                  </a:lnTo>
                  <a:lnTo>
                    <a:pt x="1554483" y="0"/>
                  </a:lnTo>
                  <a:close/>
                </a:path>
              </a:pathLst>
            </a:custGeom>
            <a:solidFill>
              <a:srgbClr val="A6CE39">
                <a:alpha val="29998"/>
              </a:srgbClr>
            </a:solidFill>
          </p:spPr>
          <p:txBody>
            <a:bodyPr wrap="square" lIns="0" tIns="0" rIns="0" bIns="0" rtlCol="0"/>
            <a:lstStyle/>
            <a:p>
              <a:endParaRPr/>
            </a:p>
          </p:txBody>
        </p:sp>
        <p:sp>
          <p:nvSpPr>
            <p:cNvPr id="6" name="object 6"/>
            <p:cNvSpPr/>
            <p:nvPr/>
          </p:nvSpPr>
          <p:spPr>
            <a:xfrm>
              <a:off x="10456114" y="2006260"/>
              <a:ext cx="2117090" cy="1868170"/>
            </a:xfrm>
            <a:custGeom>
              <a:avLst/>
              <a:gdLst/>
              <a:ahLst/>
              <a:cxnLst/>
              <a:rect l="l" t="t" r="r" b="b"/>
              <a:pathLst>
                <a:path w="2117090" h="1868170">
                  <a:moveTo>
                    <a:pt x="1587665" y="0"/>
                  </a:moveTo>
                  <a:lnTo>
                    <a:pt x="529221" y="0"/>
                  </a:lnTo>
                  <a:lnTo>
                    <a:pt x="0" y="933958"/>
                  </a:lnTo>
                  <a:lnTo>
                    <a:pt x="529221" y="1867916"/>
                  </a:lnTo>
                  <a:lnTo>
                    <a:pt x="1587665" y="1867916"/>
                  </a:lnTo>
                  <a:lnTo>
                    <a:pt x="2116886" y="933958"/>
                  </a:lnTo>
                  <a:lnTo>
                    <a:pt x="1587665" y="0"/>
                  </a:lnTo>
                  <a:close/>
                </a:path>
              </a:pathLst>
            </a:custGeom>
            <a:solidFill>
              <a:srgbClr val="5A204D">
                <a:alpha val="19999"/>
              </a:srgbClr>
            </a:solidFill>
          </p:spPr>
          <p:txBody>
            <a:bodyPr wrap="square" lIns="0" tIns="0" rIns="0" bIns="0" rtlCol="0"/>
            <a:lstStyle/>
            <a:p>
              <a:endParaRPr/>
            </a:p>
          </p:txBody>
        </p:sp>
        <p:sp>
          <p:nvSpPr>
            <p:cNvPr id="7" name="object 7"/>
            <p:cNvSpPr/>
            <p:nvPr/>
          </p:nvSpPr>
          <p:spPr>
            <a:xfrm>
              <a:off x="10917923" y="0"/>
              <a:ext cx="1884045" cy="7772400"/>
            </a:xfrm>
            <a:custGeom>
              <a:avLst/>
              <a:gdLst/>
              <a:ahLst/>
              <a:cxnLst/>
              <a:rect l="l" t="t" r="r" b="b"/>
              <a:pathLst>
                <a:path w="1884045" h="7772400">
                  <a:moveTo>
                    <a:pt x="1883664" y="6541173"/>
                  </a:moveTo>
                  <a:lnTo>
                    <a:pt x="1587665" y="6018796"/>
                  </a:lnTo>
                  <a:lnTo>
                    <a:pt x="529221" y="6018796"/>
                  </a:lnTo>
                  <a:lnTo>
                    <a:pt x="0" y="6952755"/>
                  </a:lnTo>
                  <a:lnTo>
                    <a:pt x="464451" y="7772400"/>
                  </a:lnTo>
                  <a:lnTo>
                    <a:pt x="1652435" y="7772400"/>
                  </a:lnTo>
                  <a:lnTo>
                    <a:pt x="1883664" y="7364323"/>
                  </a:lnTo>
                  <a:lnTo>
                    <a:pt x="1883664" y="6541173"/>
                  </a:lnTo>
                  <a:close/>
                </a:path>
                <a:path w="1884045" h="7772400">
                  <a:moveTo>
                    <a:pt x="1883664" y="522389"/>
                  </a:moveTo>
                  <a:lnTo>
                    <a:pt x="1587665" y="0"/>
                  </a:lnTo>
                  <a:lnTo>
                    <a:pt x="529221" y="0"/>
                  </a:lnTo>
                  <a:lnTo>
                    <a:pt x="0" y="933958"/>
                  </a:lnTo>
                  <a:lnTo>
                    <a:pt x="529221" y="1867916"/>
                  </a:lnTo>
                  <a:lnTo>
                    <a:pt x="1587665" y="1867916"/>
                  </a:lnTo>
                  <a:lnTo>
                    <a:pt x="1883664" y="1345539"/>
                  </a:lnTo>
                  <a:lnTo>
                    <a:pt x="1883664" y="522389"/>
                  </a:lnTo>
                  <a:close/>
                </a:path>
              </a:pathLst>
            </a:custGeom>
            <a:solidFill>
              <a:srgbClr val="00234B">
                <a:alpha val="29998"/>
              </a:srgbClr>
            </a:solidFill>
          </p:spPr>
          <p:txBody>
            <a:bodyPr wrap="square" lIns="0" tIns="0" rIns="0" bIns="0" rtlCol="0"/>
            <a:lstStyle/>
            <a:p>
              <a:endParaRPr/>
            </a:p>
          </p:txBody>
        </p:sp>
      </p:grpSp>
      <p:sp>
        <p:nvSpPr>
          <p:cNvPr id="8" name="Rectangle 7">
            <a:extLst>
              <a:ext uri="{FF2B5EF4-FFF2-40B4-BE49-F238E27FC236}">
                <a16:creationId xmlns:a16="http://schemas.microsoft.com/office/drawing/2014/main" id="{09E1AE34-BB88-CEF1-882B-BF677032B503}"/>
              </a:ext>
            </a:extLst>
          </p:cNvPr>
          <p:cNvSpPr/>
          <p:nvPr/>
        </p:nvSpPr>
        <p:spPr>
          <a:xfrm>
            <a:off x="613841" y="433743"/>
            <a:ext cx="10303714" cy="569387"/>
          </a:xfrm>
          <a:prstGeom prst="rect">
            <a:avLst/>
          </a:prstGeom>
        </p:spPr>
        <p:txBody>
          <a:bodyPr wrap="square">
            <a:spAutoFit/>
          </a:bodyPr>
          <a:lstStyle/>
          <a:p>
            <a:pPr lvl="0" algn="l"/>
            <a:r>
              <a:rPr lang="en-US" sz="3100" dirty="0">
                <a:solidFill>
                  <a:schemeClr val="tx1"/>
                </a:solidFill>
              </a:rPr>
              <a:t>What is the 1% set-aside and how are parents involved?</a:t>
            </a:r>
          </a:p>
        </p:txBody>
      </p:sp>
      <p:sp>
        <p:nvSpPr>
          <p:cNvPr id="9" name="Rectangle 8">
            <a:extLst>
              <a:ext uri="{FF2B5EF4-FFF2-40B4-BE49-F238E27FC236}">
                <a16:creationId xmlns:a16="http://schemas.microsoft.com/office/drawing/2014/main" id="{B7426DD0-08EE-BCE5-2E63-14D034ECC025}"/>
              </a:ext>
            </a:extLst>
          </p:cNvPr>
          <p:cNvSpPr/>
          <p:nvPr/>
        </p:nvSpPr>
        <p:spPr>
          <a:xfrm>
            <a:off x="914400" y="1436873"/>
            <a:ext cx="9448800" cy="4013663"/>
          </a:xfrm>
          <a:prstGeom prst="rect">
            <a:avLst/>
          </a:prstGeom>
        </p:spPr>
        <p:txBody>
          <a:bodyPr wrap="square" lIns="91440" tIns="45720" rIns="91440" bIns="45720" anchor="t">
            <a:spAutoFit/>
          </a:bodyPr>
          <a:lstStyle/>
          <a:p>
            <a:pPr marL="285750" indent="-285750">
              <a:lnSpc>
                <a:spcPct val="120000"/>
              </a:lnSpc>
              <a:buFont typeface="Wingdings" panose="05000000000000000000" pitchFamily="2" charset="2"/>
              <a:buChar char="Ø"/>
              <a:defRPr/>
            </a:pPr>
            <a:r>
              <a:rPr lang="en-US" dirty="0">
                <a:solidFill>
                  <a:schemeClr val="tx1"/>
                </a:solidFill>
              </a:rPr>
              <a:t>For the 2025-2026 school year, the Title I allocation for The School District of Osceola County is $20,449,313.00  Federal law requires the LEA to set aside 1% for parent and family engagement.</a:t>
            </a:r>
          </a:p>
          <a:p>
            <a:pPr lvl="0">
              <a:lnSpc>
                <a:spcPct val="120000"/>
              </a:lnSpc>
              <a:buFont typeface="Wingdings" panose="05000000000000000000" pitchFamily="2" charset="2"/>
              <a:buChar char="Ø"/>
              <a:defRPr/>
            </a:pPr>
            <a:endParaRPr lang="en-US" dirty="0">
              <a:solidFill>
                <a:schemeClr val="tx1"/>
              </a:solidFill>
            </a:endParaRPr>
          </a:p>
          <a:p>
            <a:pPr marL="285750" indent="-285750">
              <a:lnSpc>
                <a:spcPct val="120000"/>
              </a:lnSpc>
              <a:buFont typeface="Wingdings" panose="05000000000000000000" pitchFamily="2" charset="2"/>
              <a:buChar char="Ø"/>
              <a:defRPr/>
            </a:pPr>
            <a:r>
              <a:rPr lang="en-US" dirty="0">
                <a:solidFill>
                  <a:schemeClr val="tx1"/>
                </a:solidFill>
              </a:rPr>
              <a:t>90% of the 1% amount must be allocated to all District Title I schools to implement school-level parent and family engagement. Our school received </a:t>
            </a:r>
            <a:r>
              <a:rPr lang="en-US" b="1" dirty="0">
                <a:solidFill>
                  <a:schemeClr val="tx1"/>
                </a:solidFill>
              </a:rPr>
              <a:t>$1,424.21</a:t>
            </a:r>
            <a:endParaRPr lang="en-US" b="1" dirty="0">
              <a:solidFill>
                <a:schemeClr val="tx1"/>
              </a:solidFill>
              <a:cs typeface="Calibri"/>
            </a:endParaRPr>
          </a:p>
          <a:p>
            <a:pPr lvl="0">
              <a:lnSpc>
                <a:spcPct val="120000"/>
              </a:lnSpc>
              <a:buFont typeface="Wingdings" panose="05000000000000000000" pitchFamily="2" charset="2"/>
              <a:buChar char="Ø"/>
              <a:defRPr/>
            </a:pPr>
            <a:endParaRPr lang="en-US" dirty="0">
              <a:solidFill>
                <a:schemeClr val="tx1"/>
              </a:solidFill>
            </a:endParaRPr>
          </a:p>
          <a:p>
            <a:pPr marL="285750" lvl="0" indent="-285750">
              <a:lnSpc>
                <a:spcPct val="120000"/>
              </a:lnSpc>
              <a:buFont typeface="Wingdings" panose="05000000000000000000" pitchFamily="2" charset="2"/>
              <a:buChar char="Ø"/>
              <a:defRPr/>
            </a:pPr>
            <a:r>
              <a:rPr lang="en-US" dirty="0">
                <a:solidFill>
                  <a:schemeClr val="tx1"/>
                </a:solidFill>
              </a:rPr>
              <a:t>The School District of Osceola County (LEA), will use the remaining 10% of the 1% for parent and family engagement, as well as parent and family events and training.</a:t>
            </a:r>
          </a:p>
          <a:p>
            <a:pPr lvl="0">
              <a:lnSpc>
                <a:spcPct val="120000"/>
              </a:lnSpc>
              <a:buFont typeface="Wingdings" panose="05000000000000000000" pitchFamily="2" charset="2"/>
              <a:buChar char="Ø"/>
              <a:defRPr/>
            </a:pPr>
            <a:endParaRPr lang="en-US" dirty="0">
              <a:solidFill>
                <a:schemeClr val="tx1"/>
              </a:solidFill>
            </a:endParaRPr>
          </a:p>
          <a:p>
            <a:pPr marL="285750" lvl="0" indent="-285750">
              <a:lnSpc>
                <a:spcPct val="120000"/>
              </a:lnSpc>
              <a:buFont typeface="Wingdings" panose="05000000000000000000" pitchFamily="2" charset="2"/>
              <a:buChar char="Ø"/>
              <a:defRPr/>
            </a:pPr>
            <a:r>
              <a:rPr lang="en-US" dirty="0">
                <a:solidFill>
                  <a:schemeClr val="tx1"/>
                </a:solidFill>
              </a:rPr>
              <a:t>Title I parents/guardians have the right and are encouraged to be involved in how this money is spent at the LEA and school level.</a:t>
            </a:r>
          </a:p>
        </p:txBody>
      </p:sp>
      <p:pic>
        <p:nvPicPr>
          <p:cNvPr id="10" name="Picture 9" descr="A close up of a black background&#10;&#10;Description automatically generated">
            <a:extLst>
              <a:ext uri="{FF2B5EF4-FFF2-40B4-BE49-F238E27FC236}">
                <a16:creationId xmlns:a16="http://schemas.microsoft.com/office/drawing/2014/main" id="{40873AED-B11B-9967-6659-F62B73EBB1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8" y="6489554"/>
            <a:ext cx="1282846" cy="1282846"/>
          </a:xfrm>
          <a:prstGeom prst="rect">
            <a:avLst/>
          </a:prstGeom>
        </p:spPr>
      </p:pic>
      <p:sp>
        <p:nvSpPr>
          <p:cNvPr id="14" name="Footer Placeholder 7">
            <a:extLst>
              <a:ext uri="{FF2B5EF4-FFF2-40B4-BE49-F238E27FC236}">
                <a16:creationId xmlns:a16="http://schemas.microsoft.com/office/drawing/2014/main" id="{515EF36C-248F-9DBE-620D-8DF7FD7B5AB9}"/>
              </a:ext>
            </a:extLst>
          </p:cNvPr>
          <p:cNvSpPr>
            <a:spLocks noGrp="1"/>
          </p:cNvSpPr>
          <p:nvPr>
            <p:ph type="ftr" sz="quarter" idx="5"/>
          </p:nvPr>
        </p:nvSpPr>
        <p:spPr>
          <a:xfrm>
            <a:off x="3263063" y="6936667"/>
            <a:ext cx="5705856" cy="388620"/>
          </a:xfrm>
        </p:spPr>
        <p:txBody>
          <a:bodyPr/>
          <a:lstStyle/>
          <a:p>
            <a:r>
              <a:rPr lang="en-US" dirty="0"/>
              <a:t>Grants Management-Parent and Family Engagement</a:t>
            </a:r>
          </a:p>
        </p:txBody>
      </p:sp>
      <p:sp>
        <p:nvSpPr>
          <p:cNvPr id="15" name="Slide Number Placeholder 14">
            <a:extLst>
              <a:ext uri="{FF2B5EF4-FFF2-40B4-BE49-F238E27FC236}">
                <a16:creationId xmlns:a16="http://schemas.microsoft.com/office/drawing/2014/main" id="{DA34C94C-069C-81CA-B4D0-63A696EA6D9E}"/>
              </a:ext>
            </a:extLst>
          </p:cNvPr>
          <p:cNvSpPr>
            <a:spLocks noGrp="1"/>
          </p:cNvSpPr>
          <p:nvPr>
            <p:ph type="sldNum" sz="quarter" idx="7"/>
          </p:nvPr>
        </p:nvSpPr>
        <p:spPr/>
        <p:txBody>
          <a:bodyPr/>
          <a:lstStyle/>
          <a:p>
            <a:fld id="{B6F15528-21DE-4FAA-801E-634DDDAF4B2B}" type="slidenum">
              <a:rPr lang="en-US" smtClean="0"/>
              <a:t>8</a:t>
            </a:fld>
            <a:endParaRPr lang="en-US"/>
          </a:p>
        </p:txBody>
      </p:sp>
    </p:spTree>
    <p:extLst>
      <p:ext uri="{BB962C8B-B14F-4D97-AF65-F5344CB8AC3E}">
        <p14:creationId xmlns:p14="http://schemas.microsoft.com/office/powerpoint/2010/main" val="22655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801968" cy="7772400"/>
            <a:chOff x="0" y="0"/>
            <a:chExt cx="12801968" cy="7772400"/>
          </a:xfrm>
        </p:grpSpPr>
        <p:pic>
          <p:nvPicPr>
            <p:cNvPr id="3" name="object 3"/>
            <p:cNvPicPr/>
            <p:nvPr/>
          </p:nvPicPr>
          <p:blipFill>
            <a:blip r:embed="rId2" cstate="print"/>
            <a:stretch>
              <a:fillRect/>
            </a:stretch>
          </p:blipFill>
          <p:spPr>
            <a:xfrm>
              <a:off x="0" y="0"/>
              <a:ext cx="12801600" cy="7772400"/>
            </a:xfrm>
            <a:prstGeom prst="rect">
              <a:avLst/>
            </a:prstGeom>
          </p:spPr>
        </p:pic>
        <p:pic>
          <p:nvPicPr>
            <p:cNvPr id="4" name="object 4"/>
            <p:cNvPicPr/>
            <p:nvPr/>
          </p:nvPicPr>
          <p:blipFill>
            <a:blip r:embed="rId3" cstate="print"/>
            <a:stretch>
              <a:fillRect/>
            </a:stretch>
          </p:blipFill>
          <p:spPr>
            <a:xfrm>
              <a:off x="0" y="0"/>
              <a:ext cx="12801599" cy="7772400"/>
            </a:xfrm>
            <a:prstGeom prst="rect">
              <a:avLst/>
            </a:prstGeom>
          </p:spPr>
        </p:pic>
        <p:sp>
          <p:nvSpPr>
            <p:cNvPr id="5" name="object 5"/>
            <p:cNvSpPr/>
            <p:nvPr/>
          </p:nvSpPr>
          <p:spPr>
            <a:xfrm>
              <a:off x="11247116" y="4012523"/>
              <a:ext cx="1554480" cy="1868170"/>
            </a:xfrm>
            <a:custGeom>
              <a:avLst/>
              <a:gdLst/>
              <a:ahLst/>
              <a:cxnLst/>
              <a:rect l="l" t="t" r="r" b="b"/>
              <a:pathLst>
                <a:path w="1554479" h="1868170">
                  <a:moveTo>
                    <a:pt x="1554483" y="0"/>
                  </a:moveTo>
                  <a:lnTo>
                    <a:pt x="529221" y="0"/>
                  </a:lnTo>
                  <a:lnTo>
                    <a:pt x="0" y="933958"/>
                  </a:lnTo>
                  <a:lnTo>
                    <a:pt x="529221" y="1867916"/>
                  </a:lnTo>
                  <a:lnTo>
                    <a:pt x="1554483" y="1867916"/>
                  </a:lnTo>
                  <a:lnTo>
                    <a:pt x="1554483" y="0"/>
                  </a:lnTo>
                  <a:close/>
                </a:path>
              </a:pathLst>
            </a:custGeom>
            <a:solidFill>
              <a:srgbClr val="A6CE39">
                <a:alpha val="29998"/>
              </a:srgbClr>
            </a:solidFill>
          </p:spPr>
          <p:txBody>
            <a:bodyPr wrap="square" lIns="0" tIns="0" rIns="0" bIns="0" rtlCol="0"/>
            <a:lstStyle/>
            <a:p>
              <a:endParaRPr/>
            </a:p>
          </p:txBody>
        </p:sp>
        <p:sp>
          <p:nvSpPr>
            <p:cNvPr id="6" name="object 6"/>
            <p:cNvSpPr/>
            <p:nvPr/>
          </p:nvSpPr>
          <p:spPr>
            <a:xfrm>
              <a:off x="10456114" y="2006260"/>
              <a:ext cx="2117090" cy="1868170"/>
            </a:xfrm>
            <a:custGeom>
              <a:avLst/>
              <a:gdLst/>
              <a:ahLst/>
              <a:cxnLst/>
              <a:rect l="l" t="t" r="r" b="b"/>
              <a:pathLst>
                <a:path w="2117090" h="1868170">
                  <a:moveTo>
                    <a:pt x="1587665" y="0"/>
                  </a:moveTo>
                  <a:lnTo>
                    <a:pt x="529221" y="0"/>
                  </a:lnTo>
                  <a:lnTo>
                    <a:pt x="0" y="933958"/>
                  </a:lnTo>
                  <a:lnTo>
                    <a:pt x="529221" y="1867916"/>
                  </a:lnTo>
                  <a:lnTo>
                    <a:pt x="1587665" y="1867916"/>
                  </a:lnTo>
                  <a:lnTo>
                    <a:pt x="2116886" y="933958"/>
                  </a:lnTo>
                  <a:lnTo>
                    <a:pt x="1587665" y="0"/>
                  </a:lnTo>
                  <a:close/>
                </a:path>
              </a:pathLst>
            </a:custGeom>
            <a:solidFill>
              <a:srgbClr val="5A204D">
                <a:alpha val="19999"/>
              </a:srgbClr>
            </a:solidFill>
          </p:spPr>
          <p:txBody>
            <a:bodyPr wrap="square" lIns="0" tIns="0" rIns="0" bIns="0" rtlCol="0"/>
            <a:lstStyle/>
            <a:p>
              <a:endParaRPr/>
            </a:p>
          </p:txBody>
        </p:sp>
        <p:sp>
          <p:nvSpPr>
            <p:cNvPr id="7" name="object 7"/>
            <p:cNvSpPr/>
            <p:nvPr/>
          </p:nvSpPr>
          <p:spPr>
            <a:xfrm>
              <a:off x="10917923" y="0"/>
              <a:ext cx="1884045" cy="7772400"/>
            </a:xfrm>
            <a:custGeom>
              <a:avLst/>
              <a:gdLst/>
              <a:ahLst/>
              <a:cxnLst/>
              <a:rect l="l" t="t" r="r" b="b"/>
              <a:pathLst>
                <a:path w="1884045" h="7772400">
                  <a:moveTo>
                    <a:pt x="1883664" y="6541173"/>
                  </a:moveTo>
                  <a:lnTo>
                    <a:pt x="1587665" y="6018796"/>
                  </a:lnTo>
                  <a:lnTo>
                    <a:pt x="529221" y="6018796"/>
                  </a:lnTo>
                  <a:lnTo>
                    <a:pt x="0" y="6952755"/>
                  </a:lnTo>
                  <a:lnTo>
                    <a:pt x="464451" y="7772400"/>
                  </a:lnTo>
                  <a:lnTo>
                    <a:pt x="1652435" y="7772400"/>
                  </a:lnTo>
                  <a:lnTo>
                    <a:pt x="1883664" y="7364323"/>
                  </a:lnTo>
                  <a:lnTo>
                    <a:pt x="1883664" y="6541173"/>
                  </a:lnTo>
                  <a:close/>
                </a:path>
                <a:path w="1884045" h="7772400">
                  <a:moveTo>
                    <a:pt x="1883664" y="522389"/>
                  </a:moveTo>
                  <a:lnTo>
                    <a:pt x="1587665" y="0"/>
                  </a:lnTo>
                  <a:lnTo>
                    <a:pt x="529221" y="0"/>
                  </a:lnTo>
                  <a:lnTo>
                    <a:pt x="0" y="933958"/>
                  </a:lnTo>
                  <a:lnTo>
                    <a:pt x="529221" y="1867916"/>
                  </a:lnTo>
                  <a:lnTo>
                    <a:pt x="1587665" y="1867916"/>
                  </a:lnTo>
                  <a:lnTo>
                    <a:pt x="1883664" y="1345539"/>
                  </a:lnTo>
                  <a:lnTo>
                    <a:pt x="1883664" y="522389"/>
                  </a:lnTo>
                  <a:close/>
                </a:path>
              </a:pathLst>
            </a:custGeom>
            <a:solidFill>
              <a:srgbClr val="00234B">
                <a:alpha val="29998"/>
              </a:srgbClr>
            </a:solidFill>
          </p:spPr>
          <p:txBody>
            <a:bodyPr wrap="square" lIns="0" tIns="0" rIns="0" bIns="0" rtlCol="0"/>
            <a:lstStyle/>
            <a:p>
              <a:endParaRPr/>
            </a:p>
          </p:txBody>
        </p:sp>
      </p:grpSp>
      <p:pic>
        <p:nvPicPr>
          <p:cNvPr id="8" name="Picture 7" descr="A close up of a black background&#10;&#10;Description automatically generated">
            <a:extLst>
              <a:ext uri="{FF2B5EF4-FFF2-40B4-BE49-F238E27FC236}">
                <a16:creationId xmlns:a16="http://schemas.microsoft.com/office/drawing/2014/main" id="{FC9ACE5D-7C9E-7D3E-71C0-2EF830BF6D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8" y="6489554"/>
            <a:ext cx="1282846" cy="1282846"/>
          </a:xfrm>
          <a:prstGeom prst="rect">
            <a:avLst/>
          </a:prstGeom>
        </p:spPr>
      </p:pic>
      <p:sp>
        <p:nvSpPr>
          <p:cNvPr id="9" name="Rectangle 8">
            <a:extLst>
              <a:ext uri="{FF2B5EF4-FFF2-40B4-BE49-F238E27FC236}">
                <a16:creationId xmlns:a16="http://schemas.microsoft.com/office/drawing/2014/main" id="{6DCFD6C8-64A5-FCF8-3639-3ECF31D9957E}"/>
              </a:ext>
            </a:extLst>
          </p:cNvPr>
          <p:cNvSpPr/>
          <p:nvPr/>
        </p:nvSpPr>
        <p:spPr>
          <a:xfrm>
            <a:off x="376721" y="405457"/>
            <a:ext cx="10399407" cy="646331"/>
          </a:xfrm>
          <a:prstGeom prst="rect">
            <a:avLst/>
          </a:prstGeom>
        </p:spPr>
        <p:txBody>
          <a:bodyPr wrap="square">
            <a:spAutoFit/>
          </a:bodyPr>
          <a:lstStyle/>
          <a:p>
            <a:pPr algn="ctr"/>
            <a:r>
              <a:rPr lang="en-US" sz="3600" dirty="0">
                <a:solidFill>
                  <a:schemeClr val="accent1">
                    <a:lumMod val="50000"/>
                  </a:schemeClr>
                </a:solidFill>
              </a:rPr>
              <a:t>What is the Parent and Family Engagement Plan?</a:t>
            </a:r>
          </a:p>
        </p:txBody>
      </p:sp>
      <p:sp>
        <p:nvSpPr>
          <p:cNvPr id="10" name="Rectangle 9">
            <a:extLst>
              <a:ext uri="{FF2B5EF4-FFF2-40B4-BE49-F238E27FC236}">
                <a16:creationId xmlns:a16="http://schemas.microsoft.com/office/drawing/2014/main" id="{C30A37BB-982C-950A-CC20-B91AA12F5B1D}"/>
              </a:ext>
            </a:extLst>
          </p:cNvPr>
          <p:cNvSpPr/>
          <p:nvPr/>
        </p:nvSpPr>
        <p:spPr>
          <a:xfrm>
            <a:off x="914399" y="1143000"/>
            <a:ext cx="9448801" cy="3906198"/>
          </a:xfrm>
          <a:prstGeom prst="rect">
            <a:avLst/>
          </a:prstGeom>
        </p:spPr>
        <p:txBody>
          <a:bodyPr wrap="square">
            <a:spAutoFit/>
          </a:bodyPr>
          <a:lstStyle/>
          <a:p>
            <a:pPr marL="285750" indent="-285750" fontAlgn="auto">
              <a:lnSpc>
                <a:spcPct val="120000"/>
              </a:lnSpc>
              <a:spcBef>
                <a:spcPts val="0"/>
              </a:spcBef>
              <a:spcAft>
                <a:spcPts val="0"/>
              </a:spcAft>
              <a:buFont typeface="Wingdings" panose="05000000000000000000" pitchFamily="2" charset="2"/>
              <a:buChar char="Ø"/>
            </a:pPr>
            <a:r>
              <a:rPr lang="en-US" sz="1600" dirty="0">
                <a:solidFill>
                  <a:schemeClr val="tx1"/>
                </a:solidFill>
              </a:rPr>
              <a:t>The LEA and each Title I school creates a Parent and Family Engagement Plan (PFEP)</a:t>
            </a:r>
          </a:p>
          <a:p>
            <a:pPr fontAlgn="auto">
              <a:lnSpc>
                <a:spcPct val="120000"/>
              </a:lnSpc>
              <a:spcBef>
                <a:spcPts val="0"/>
              </a:spcBef>
              <a:spcAft>
                <a:spcPts val="0"/>
              </a:spcAft>
              <a:buFont typeface="Wingdings" panose="05000000000000000000" pitchFamily="2" charset="2"/>
              <a:buChar char="Ø"/>
            </a:pPr>
            <a:endParaRPr lang="en-US" sz="1600" dirty="0">
              <a:solidFill>
                <a:schemeClr val="tx1"/>
              </a:solidFill>
            </a:endParaRPr>
          </a:p>
          <a:p>
            <a:pPr marL="285750" indent="-285750" fontAlgn="auto">
              <a:lnSpc>
                <a:spcPct val="120000"/>
              </a:lnSpc>
              <a:spcBef>
                <a:spcPts val="0"/>
              </a:spcBef>
              <a:spcAft>
                <a:spcPts val="0"/>
              </a:spcAft>
              <a:buFont typeface="Wingdings" panose="05000000000000000000" pitchFamily="2" charset="2"/>
              <a:buChar char="Ø"/>
            </a:pPr>
            <a:r>
              <a:rPr lang="en-US" sz="1600" dirty="0">
                <a:solidFill>
                  <a:schemeClr val="tx1"/>
                </a:solidFill>
              </a:rPr>
              <a:t>This PFEP explains how the requirements of the </a:t>
            </a:r>
            <a:r>
              <a:rPr lang="en-US" sz="1600" i="1" dirty="0">
                <a:solidFill>
                  <a:schemeClr val="tx1"/>
                </a:solidFill>
              </a:rPr>
              <a:t>Every Student Succeeds Act </a:t>
            </a:r>
            <a:r>
              <a:rPr lang="en-US" sz="1600" dirty="0">
                <a:solidFill>
                  <a:schemeClr val="tx1"/>
                </a:solidFill>
              </a:rPr>
              <a:t>of 2015 (ESSA) will be implemented at both the District and School levels.</a:t>
            </a:r>
          </a:p>
          <a:p>
            <a:pPr fontAlgn="auto">
              <a:lnSpc>
                <a:spcPct val="120000"/>
              </a:lnSpc>
              <a:spcBef>
                <a:spcPts val="0"/>
              </a:spcBef>
              <a:spcAft>
                <a:spcPts val="0"/>
              </a:spcAft>
            </a:pPr>
            <a:endParaRPr lang="en-US" sz="1600" dirty="0">
              <a:solidFill>
                <a:schemeClr val="tx1"/>
              </a:solidFill>
            </a:endParaRPr>
          </a:p>
          <a:p>
            <a:pPr marL="285750" indent="-285750" fontAlgn="auto">
              <a:lnSpc>
                <a:spcPct val="120000"/>
              </a:lnSpc>
              <a:spcBef>
                <a:spcPts val="0"/>
              </a:spcBef>
              <a:spcAft>
                <a:spcPts val="0"/>
              </a:spcAft>
              <a:buFont typeface="Wingdings" panose="05000000000000000000" pitchFamily="2" charset="2"/>
              <a:buChar char="Ø"/>
            </a:pPr>
            <a:r>
              <a:rPr lang="en-US" sz="1600" dirty="0">
                <a:solidFill>
                  <a:schemeClr val="tx1"/>
                </a:solidFill>
              </a:rPr>
              <a:t>It includes:</a:t>
            </a:r>
          </a:p>
          <a:p>
            <a:pPr marL="662940" lvl="1" indent="-342900">
              <a:lnSpc>
                <a:spcPct val="120000"/>
              </a:lnSpc>
              <a:spcBef>
                <a:spcPts val="0"/>
              </a:spcBef>
              <a:buFont typeface="Arial" panose="020B0604020202020204" pitchFamily="34" charset="0"/>
              <a:buChar char="•"/>
            </a:pPr>
            <a:r>
              <a:rPr lang="en-US" sz="1600" dirty="0">
                <a:solidFill>
                  <a:schemeClr val="tx1"/>
                </a:solidFill>
              </a:rPr>
              <a:t>Expectations for parents</a:t>
            </a:r>
          </a:p>
          <a:p>
            <a:pPr marL="662940" lvl="1" indent="-342900">
              <a:lnSpc>
                <a:spcPct val="120000"/>
              </a:lnSpc>
              <a:spcBef>
                <a:spcPts val="0"/>
              </a:spcBef>
              <a:buFont typeface="Arial" panose="020B0604020202020204" pitchFamily="34" charset="0"/>
              <a:buChar char="•"/>
            </a:pPr>
            <a:r>
              <a:rPr lang="en-US" sz="1600" dirty="0">
                <a:solidFill>
                  <a:schemeClr val="tx1"/>
                </a:solidFill>
              </a:rPr>
              <a:t>How parents will be involved in decision-making</a:t>
            </a:r>
          </a:p>
          <a:p>
            <a:pPr marL="662940" lvl="1" indent="-342900">
              <a:lnSpc>
                <a:spcPct val="120000"/>
              </a:lnSpc>
              <a:spcBef>
                <a:spcPts val="0"/>
              </a:spcBef>
              <a:buFont typeface="Arial" panose="020B0604020202020204" pitchFamily="34" charset="0"/>
              <a:buChar char="•"/>
            </a:pPr>
            <a:r>
              <a:rPr lang="en-US" sz="1600" dirty="0">
                <a:solidFill>
                  <a:schemeClr val="tx1"/>
                </a:solidFill>
              </a:rPr>
              <a:t>How the LEA and schools will work to build the schools’ and parents’ capacity for strong parent and family engagement to improve student academic achievement</a:t>
            </a:r>
          </a:p>
          <a:p>
            <a:pPr lvl="0">
              <a:lnSpc>
                <a:spcPct val="120000"/>
              </a:lnSpc>
            </a:pPr>
            <a:endParaRPr lang="en-US" sz="1600" dirty="0">
              <a:solidFill>
                <a:schemeClr val="tx1"/>
              </a:solidFill>
            </a:endParaRPr>
          </a:p>
          <a:p>
            <a:pPr marL="285750" lvl="0" indent="-285750">
              <a:lnSpc>
                <a:spcPct val="120000"/>
              </a:lnSpc>
              <a:spcBef>
                <a:spcPts val="0"/>
              </a:spcBef>
              <a:buFont typeface="Wingdings" panose="05000000000000000000" pitchFamily="2" charset="2"/>
              <a:buChar char="Ø"/>
            </a:pPr>
            <a:r>
              <a:rPr lang="en-US" sz="1600" dirty="0">
                <a:solidFill>
                  <a:schemeClr val="tx1"/>
                </a:solidFill>
              </a:rPr>
              <a:t>Title I parents/guardians have the right to be involved in the development of the School and District Parent and Family Engagement plans.</a:t>
            </a:r>
          </a:p>
        </p:txBody>
      </p:sp>
      <p:sp>
        <p:nvSpPr>
          <p:cNvPr id="12" name="Footer Placeholder 7">
            <a:extLst>
              <a:ext uri="{FF2B5EF4-FFF2-40B4-BE49-F238E27FC236}">
                <a16:creationId xmlns:a16="http://schemas.microsoft.com/office/drawing/2014/main" id="{A3ABEDD7-0AAC-665B-F859-413A0F1FE987}"/>
              </a:ext>
            </a:extLst>
          </p:cNvPr>
          <p:cNvSpPr>
            <a:spLocks noGrp="1"/>
          </p:cNvSpPr>
          <p:nvPr>
            <p:ph type="ftr" sz="quarter" idx="5"/>
          </p:nvPr>
        </p:nvSpPr>
        <p:spPr>
          <a:xfrm>
            <a:off x="3263063" y="6936667"/>
            <a:ext cx="5705856" cy="388620"/>
          </a:xfrm>
        </p:spPr>
        <p:txBody>
          <a:bodyPr/>
          <a:lstStyle/>
          <a:p>
            <a:r>
              <a:rPr lang="en-US" dirty="0"/>
              <a:t>Grants Management-Parent and Family Engagement</a:t>
            </a:r>
          </a:p>
        </p:txBody>
      </p:sp>
      <p:sp>
        <p:nvSpPr>
          <p:cNvPr id="13" name="Slide Number Placeholder 12">
            <a:extLst>
              <a:ext uri="{FF2B5EF4-FFF2-40B4-BE49-F238E27FC236}">
                <a16:creationId xmlns:a16="http://schemas.microsoft.com/office/drawing/2014/main" id="{614DA879-67DD-F339-7D4C-6C3A754BECF7}"/>
              </a:ext>
            </a:extLst>
          </p:cNvPr>
          <p:cNvSpPr>
            <a:spLocks noGrp="1"/>
          </p:cNvSpPr>
          <p:nvPr>
            <p:ph type="sldNum" sz="quarter" idx="7"/>
          </p:nvPr>
        </p:nvSpPr>
        <p:spPr/>
        <p:txBody>
          <a:bodyPr/>
          <a:lstStyle/>
          <a:p>
            <a:fld id="{B6F15528-21DE-4FAA-801E-634DDDAF4B2B}" type="slidenum">
              <a:rPr lang="en-US" smtClean="0"/>
              <a:t>9</a:t>
            </a:fld>
            <a:endParaRPr lang="en-US"/>
          </a:p>
        </p:txBody>
      </p:sp>
    </p:spTree>
    <p:extLst>
      <p:ext uri="{BB962C8B-B14F-4D97-AF65-F5344CB8AC3E}">
        <p14:creationId xmlns:p14="http://schemas.microsoft.com/office/powerpoint/2010/main" val="39921330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7d30f33f-8bbb-4685-804b-9afcd2d1658d}" enabled="0" method="" siteId="{7d30f33f-8bbb-4685-804b-9afcd2d1658d}" removed="1"/>
</clbl:labelList>
</file>

<file path=docProps/app.xml><?xml version="1.0" encoding="utf-8"?>
<Properties xmlns="http://schemas.openxmlformats.org/officeDocument/2006/extended-properties" xmlns:vt="http://schemas.openxmlformats.org/officeDocument/2006/docPropsVTypes">
  <Template/>
  <TotalTime>14670</TotalTime>
  <Words>1792</Words>
  <Application>Microsoft Office PowerPoint</Application>
  <PresentationFormat>Custom</PresentationFormat>
  <Paragraphs>259</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Aharoni</vt:lpstr>
      <vt:lpstr>Aptos Narrow</vt:lpstr>
      <vt:lpstr>Arial</vt:lpstr>
      <vt:lpstr>Calibri</vt:lpstr>
      <vt:lpstr>Georgia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Alvarez</dc:creator>
  <cp:lastModifiedBy>MIKE ALFERS</cp:lastModifiedBy>
  <cp:revision>16</cp:revision>
  <cp:lastPrinted>2025-08-04T20:42:29Z</cp:lastPrinted>
  <dcterms:created xsi:type="dcterms:W3CDTF">2025-07-16T14:48:02Z</dcterms:created>
  <dcterms:modified xsi:type="dcterms:W3CDTF">2025-09-16T19:01:19Z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2025-06-26T00:00:00Z</vt:filetime>
  </property>
  <property fmtid="{D5CDD505-2E9C-101B-9397-08002B2CF9AE}" pid="3" name="Creator">
    <vt:lpwstr>Adobe InDesign 20.2 (Macintosh)</vt:lpwstr>
  </property>
  <property fmtid="{D5CDD505-2E9C-101B-9397-08002B2CF9AE}" pid="4" name="LastSaved">
    <vt:filetime>2025-07-16T00:00:00Z</vt:filetime>
  </property>
  <property fmtid="{D5CDD505-2E9C-101B-9397-08002B2CF9AE}" pid="5" name="Producer">
    <vt:lpwstr>Adobe PDF Library 17.0</vt:lpwstr>
  </property>
</Properties>
</file>