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62" r:id="rId4"/>
    <p:sldId id="265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801600" cy="7772400"/>
  <p:notesSz cx="128016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>
      <p:cViewPr varScale="1">
        <p:scale>
          <a:sx n="71" d="100"/>
          <a:sy n="71" d="100"/>
        </p:scale>
        <p:origin x="99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44AE03-87A1-C0C7-9624-9984572D2F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5467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C94BD-B0B7-C5B0-592C-739A2DB6A4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251700" y="0"/>
            <a:ext cx="55467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B24B3-5DD2-479C-9115-767A4F9A15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4BBB4-F3A8-8885-4EDF-E373B62829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55467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Grants Managemen-Parent and Family Engagement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15EB6-ACAA-6003-B317-36934DCBDA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251700" y="7383463"/>
            <a:ext cx="55467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7EAB-D1D9-48F7-B062-1595A053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51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5467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251700" y="0"/>
            <a:ext cx="55467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2679-1AE0-42CC-937D-CF5E6E8A6101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41800" y="971550"/>
            <a:ext cx="43180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79525" y="3740150"/>
            <a:ext cx="102425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55467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Grants Managemen-Parent and Family Engagement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251700" y="7383463"/>
            <a:ext cx="55467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FD92F-7A62-452F-957B-6A03265D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0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Gestión de Subvenciones - Participación de Padres y Familias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9E6D-3232-4004-8699-5A18288A528A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Gestión de Subvenciones - Participación de Padres y Familias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0C0B-FCD3-45E2-B5D8-14807858A9BA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Gestión de Subvenciones - Participación de Padres y Familias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E0834-47A4-4357-9C82-E7255AB4EF00}" type="datetime1">
              <a:rPr lang="en-US" smtClean="0"/>
              <a:t>9/11/2025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Gestión de Subvenciones - Participación de Padres y Familias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E76C-ABF5-44BC-9669-D481D12BE05A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Gestión de Subvenciones - Participación de Padres y Familias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541-7450-4732-9EC5-386C11983746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Gestión de Subvenciones - Participación de Padres y Familias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7DEC-7177-4D18-8C92-99DF1061570B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doe.org/teaching/certification/index.stml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s://www.floridacims.org/districts/osceola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FC279C1-B7E2-5DD9-03B7-89C0354A5793}"/>
              </a:ext>
            </a:extLst>
          </p:cNvPr>
          <p:cNvSpPr txBox="1"/>
          <p:nvPr/>
        </p:nvSpPr>
        <p:spPr>
          <a:xfrm>
            <a:off x="3401561" y="221480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Dimensions High School</a:t>
            </a:r>
          </a:p>
        </p:txBody>
      </p:sp>
      <p:pic>
        <p:nvPicPr>
          <p:cNvPr id="15" name="Picture 1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B9F20E7-5117-C2D7-B16E-87CBE1A46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" y="6489554"/>
            <a:ext cx="1282846" cy="12828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CD30FD-8AAE-19D6-6B79-5E3A7137E568}"/>
              </a:ext>
            </a:extLst>
          </p:cNvPr>
          <p:cNvSpPr/>
          <p:nvPr/>
        </p:nvSpPr>
        <p:spPr>
          <a:xfrm>
            <a:off x="786678" y="3672"/>
            <a:ext cx="934456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4800" b="1" dirty="0"/>
              <a:t>2025-2026</a:t>
            </a:r>
            <a:endParaRPr lang="en-US" sz="4800" dirty="0"/>
          </a:p>
          <a:p>
            <a:pPr algn="ctr"/>
            <a:r>
              <a:rPr lang="es-PR" sz="4800" b="1" dirty="0"/>
              <a:t>Reunión Anual del Programa Título I</a:t>
            </a:r>
            <a:endParaRPr lang="en-US" sz="4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71C855-87F6-9612-A1B3-E8B64D3433DE}"/>
              </a:ext>
            </a:extLst>
          </p:cNvPr>
          <p:cNvSpPr/>
          <p:nvPr/>
        </p:nvSpPr>
        <p:spPr>
          <a:xfrm>
            <a:off x="2688217" y="3175255"/>
            <a:ext cx="554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s-ES" sz="2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Somos una escuela</a:t>
            </a:r>
            <a:r>
              <a:rPr lang="es-E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 un ”A” ​​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7CD2391-791A-8B68-CA28-EFC292E0525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97600" y="7030083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066E80-DAD8-A6F6-74FD-481219BAF0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F66464B-3521-2D30-60AC-90AA69648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077B40-A42C-1FD1-2320-1F4DA13E8914}"/>
              </a:ext>
            </a:extLst>
          </p:cNvPr>
          <p:cNvSpPr/>
          <p:nvPr/>
        </p:nvSpPr>
        <p:spPr>
          <a:xfrm>
            <a:off x="304800" y="152400"/>
            <a:ext cx="1043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Opiniones sobre el uso de los fondos de Participación de Padres del Título II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9C8F8-7F22-DEF4-0C4C-0B2F6D238C64}"/>
              </a:ext>
            </a:extLst>
          </p:cNvPr>
          <p:cNvSpPr/>
          <p:nvPr/>
        </p:nvSpPr>
        <p:spPr>
          <a:xfrm>
            <a:off x="914400" y="1394225"/>
            <a:ext cx="9448800" cy="375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 Para utilizar fondos para la Participación de Padres, las escuelas deben cumplir con los siguientes criterios:</a:t>
            </a:r>
          </a:p>
          <a:p>
            <a:pPr lvl="0">
              <a:lnSpc>
                <a:spcPct val="120000"/>
              </a:lnSpc>
            </a:pPr>
            <a:endParaRPr lang="es-ES" sz="2000" dirty="0"/>
          </a:p>
          <a:p>
            <a:pPr lvl="4">
              <a:lnSpc>
                <a:spcPct val="120000"/>
              </a:lnSpc>
            </a:pPr>
            <a:r>
              <a:rPr lang="es-ES" sz="2000" dirty="0"/>
              <a:t>	1. Educar a los padres sobre Título I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2. Asegurar que los fondos estén alineados con el aprovechamiento 	académico (lenguaje, matemática o ciencia)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3. Tener interacción educativa entre el padre y el estudiante </a:t>
            </a:r>
          </a:p>
          <a:p>
            <a:pPr lvl="0">
              <a:lnSpc>
                <a:spcPct val="120000"/>
              </a:lnSpc>
            </a:pPr>
            <a:endParaRPr lang="es-ES" sz="2000" dirty="0"/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Por favor proporcione sugerencias en cómo utilizar los fondos del Programa de  Participación de Padres y Familia de Título I en nuestra escuela.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6620AB60-2D88-CF41-4238-9F85E708B6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E550BB9-A017-9F10-CE9B-5AE2BF36E7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88F34-7FE6-357C-479E-EA2EE625BF8D}"/>
              </a:ext>
            </a:extLst>
          </p:cNvPr>
          <p:cNvSpPr txBox="1"/>
          <p:nvPr/>
        </p:nvSpPr>
        <p:spPr>
          <a:xfrm>
            <a:off x="1667200" y="5448424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Opiniones sobre el uso de los fondos de Participación de Padres del Título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8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1CA806A3-E47F-1077-AAB4-E0546F3DE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54A951-0B78-F8FF-2940-EE3B94246560}"/>
              </a:ext>
            </a:extLst>
          </p:cNvPr>
          <p:cNvSpPr/>
          <p:nvPr/>
        </p:nvSpPr>
        <p:spPr>
          <a:xfrm>
            <a:off x="1009641" y="304800"/>
            <a:ext cx="88986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86D9F-ACC4-886D-0873-0AC7F8286334}"/>
              </a:ext>
            </a:extLst>
          </p:cNvPr>
          <p:cNvSpPr/>
          <p:nvPr/>
        </p:nvSpPr>
        <p:spPr>
          <a:xfrm>
            <a:off x="935628" y="1498062"/>
            <a:ext cx="9427572" cy="4723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R" dirty="0"/>
              <a:t>Requisitos de evaluación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R" dirty="0"/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/>
              <a:t>Conducir anualmente con los padres de Título I </a:t>
            </a:r>
          </a:p>
          <a:p>
            <a:pPr marL="133731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PY" dirty="0"/>
              <a:t>Encuesta para padres (Requisito)</a:t>
            </a:r>
          </a:p>
          <a:p>
            <a:pPr marL="133731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PY" dirty="0"/>
              <a:t>Grupos de enfoque </a:t>
            </a:r>
          </a:p>
          <a:p>
            <a:pPr marL="133731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PY" dirty="0"/>
              <a:t>Comités de asesoramiento para padres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s-PY" dirty="0"/>
          </a:p>
          <a:p>
            <a:pPr marL="290513" lvl="1" indent="-2905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/>
              <a:t>Analizar el contenido y efectividad del plan actual</a:t>
            </a:r>
          </a:p>
          <a:p>
            <a:pPr marL="290513" lvl="1" indent="-2905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/>
              <a:t>Identificar barreras para la participación de los padres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</a:pPr>
            <a:endParaRPr lang="es-ES" dirty="0"/>
          </a:p>
          <a:p>
            <a:pPr marL="2857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dirty="0"/>
              <a:t>La información/ideas pueden incluir…</a:t>
            </a:r>
          </a:p>
          <a:p>
            <a:pPr lvl="3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319213" algn="l"/>
              </a:tabLst>
            </a:pPr>
            <a:r>
              <a:rPr lang="es-PY" dirty="0"/>
              <a:t>Procesos y cronología  	</a:t>
            </a:r>
          </a:p>
          <a:p>
            <a:pPr marL="1337310" lvl="3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PY" dirty="0"/>
              <a:t>Cómo ayuda la evaluación a crear el plan del próximo año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4B06DD37-789B-321B-C50E-E3042DC7CB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FEA8EF2-68BA-3F4F-0E4A-A2EB7E1C54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365BBF1-C527-F392-1471-1DF50456B6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9F937A-DF8F-FD64-7A5B-ED3F7B92B511}"/>
              </a:ext>
            </a:extLst>
          </p:cNvPr>
          <p:cNvSpPr/>
          <p:nvPr/>
        </p:nvSpPr>
        <p:spPr>
          <a:xfrm>
            <a:off x="646931" y="233689"/>
            <a:ext cx="10023072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400" b="1" dirty="0">
                <a:solidFill>
                  <a:schemeClr val="accent1">
                    <a:lumMod val="50000"/>
                  </a:schemeClr>
                </a:solidFill>
              </a:rPr>
              <a:t>¿ </a:t>
            </a:r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Qué es el </a:t>
            </a:r>
            <a:r>
              <a:rPr lang="es-HN" sz="4400" b="1" i="1" dirty="0">
                <a:solidFill>
                  <a:schemeClr val="accent1">
                    <a:lumMod val="50000"/>
                  </a:schemeClr>
                </a:solidFill>
              </a:rPr>
              <a:t>Acuerdo </a:t>
            </a:r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entre Padre-Escuela?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E3F0A-BAE3-3DE9-DECB-2414778017EC}"/>
              </a:ext>
            </a:extLst>
          </p:cNvPr>
          <p:cNvSpPr/>
          <p:nvPr/>
        </p:nvSpPr>
        <p:spPr>
          <a:xfrm>
            <a:off x="914400" y="1062098"/>
            <a:ext cx="9313319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000" i="1" dirty="0"/>
              <a:t>El Acuerdo</a:t>
            </a:r>
            <a:r>
              <a:rPr lang="es-ES" sz="2000" dirty="0"/>
              <a:t>, es un compromiso de la escuela, el padre y el estudiante de compartir la responsabilidad para aumentar el logro académico.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000" dirty="0"/>
              <a:t>Ustedes, como padres de Título I, tienen el derecho de participar en el desarrollo del </a:t>
            </a:r>
            <a:r>
              <a:rPr lang="es-ES" sz="2000" i="1" dirty="0"/>
              <a:t>Acuerdo</a:t>
            </a:r>
            <a:r>
              <a:rPr lang="es-ES" sz="2000" dirty="0"/>
              <a:t> entre Padre-Escuela.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D70F95-209E-1A7F-E690-166F1548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070" y="2725253"/>
            <a:ext cx="3271530" cy="4321921"/>
          </a:xfrm>
          <a:prstGeom prst="rect">
            <a:avLst/>
          </a:prstGeom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174CC2B2-E983-83D1-0907-E4B2FC81FF1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BC64D4-E065-1A80-7335-09D6B99238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166BE69-0F55-D4CC-E326-BE0569ECB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3A50DA-DC7C-1412-FC60-4106D0FD4167}"/>
              </a:ext>
            </a:extLst>
          </p:cNvPr>
          <p:cNvSpPr/>
          <p:nvPr/>
        </p:nvSpPr>
        <p:spPr>
          <a:xfrm>
            <a:off x="385772" y="416267"/>
            <a:ext cx="10444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0" dirty="0">
                <a:solidFill>
                  <a:srgbClr val="111111"/>
                </a:solidFill>
                <a:effectLst/>
                <a:latin typeface="+mj-lt"/>
              </a:rPr>
              <a:t>¿Cuáles son los estándares que se espera que logre mi hijo?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D5E1F-2B3F-6C6E-181A-001320B58453}"/>
              </a:ext>
            </a:extLst>
          </p:cNvPr>
          <p:cNvSpPr/>
          <p:nvPr/>
        </p:nvSpPr>
        <p:spPr>
          <a:xfrm>
            <a:off x="914400" y="1383433"/>
            <a:ext cx="9372600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/>
              <a:t>El Estado de Florida adoptó los Estándares B.E.S.T. de Artes del Lenguaje en Inglés (ELA) para los grados K-12 y los Estándares de Matemáticas de Florida.</a:t>
            </a:r>
          </a:p>
          <a:p>
            <a:pPr lvl="0"/>
            <a:endParaRPr lang="es-E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dirty="0"/>
              <a:t>Los estándares B.E.S.T. de Matemáticas ofrecen criterios educativos claros, al mismo tiempo que brindan a los distritos y escuelas locales la flexibilidad necesaria para impartir una enseñanza de calidad en el aula.</a:t>
            </a:r>
          </a:p>
          <a:p>
            <a:pPr lvl="0"/>
            <a:endParaRPr lang="es-E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dirty="0"/>
              <a:t>Los estándares (que no deben confundirse con el currículo o la instrucción) están diseñados para asegurar que todos los estudiantes, independientemente de su demografía, se gradúen de la escuela secundaria preparados para ingresar a la universidad o al mundo laboral. </a:t>
            </a:r>
          </a:p>
          <a:p>
            <a:pPr lvl="0"/>
            <a:endParaRPr lang="es-E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dirty="0"/>
              <a:t>Los estándares están alineados con referentes internacionales y brindan a nuestros estudiantes una ventaja en el mercado laboral global, al garantizar el dominio de los conocimientos y habilidades necesarios para desempeñarse en ocupaciones actuales de alta demanda y alta remuneración.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47ACAD8-D992-AC4C-3D2B-3B8054F396C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2AD8584-08CF-2628-5D15-2D3C1092EA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0EBBF75-B6AF-E4A3-FC49-FA4E7FAB0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FC3A4-89C9-015F-2321-9D36A9D29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17486"/>
            <a:ext cx="9421592" cy="46751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F02086-D09D-8909-6CDA-7DCC47D6BD90}"/>
              </a:ext>
            </a:extLst>
          </p:cNvPr>
          <p:cNvSpPr/>
          <p:nvPr/>
        </p:nvSpPr>
        <p:spPr>
          <a:xfrm>
            <a:off x="1823807" y="304800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/>
              <a:t>¿Qué está aprendiendo mi hijo?</a:t>
            </a:r>
            <a:endParaRPr lang="en-US" sz="4000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853B940-66A0-673D-7059-CC042EA101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AD6018-81E2-189C-8B6B-0EBFF2EB8B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9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C0B019A-6AA8-16E0-329A-EA3828AAF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5EEF4A-5966-18F5-F98D-2FF6E81F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22024"/>
            <a:ext cx="9474384" cy="39704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E60845-C4A2-01AD-18D4-2D0AED2B0423}"/>
              </a:ext>
            </a:extLst>
          </p:cNvPr>
          <p:cNvSpPr/>
          <p:nvPr/>
        </p:nvSpPr>
        <p:spPr>
          <a:xfrm>
            <a:off x="1929737" y="307069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96B90AD-7F14-7C3D-BEDC-77322F5A491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7A9CF6-F2E4-6649-3ACE-25D43802E3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F7E6CA7-4BB0-C630-C478-D2AD32C58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26243-62B4-C9EB-465B-50C5B9D87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1"/>
            <a:ext cx="9448800" cy="54306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46621B-618C-0D37-8252-6DD50F066CF2}"/>
              </a:ext>
            </a:extLst>
          </p:cNvPr>
          <p:cNvSpPr/>
          <p:nvPr/>
        </p:nvSpPr>
        <p:spPr>
          <a:xfrm>
            <a:off x="1929737" y="336828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/>
              <a:t>¿Qué está aprendiendo mi hijo?</a:t>
            </a:r>
            <a:endParaRPr lang="en-US" sz="40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59B675D-C5FA-5D7C-F4D4-781CB682F2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68F46B-351C-672D-B0D8-344F1F1224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8E6BCF0-E49B-E848-106F-4AF93DCD3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241E69-5F53-2EE1-1B82-D31A11F7F1CF}"/>
              </a:ext>
            </a:extLst>
          </p:cNvPr>
          <p:cNvSpPr txBox="1"/>
          <p:nvPr/>
        </p:nvSpPr>
        <p:spPr>
          <a:xfrm>
            <a:off x="733271" y="316929"/>
            <a:ext cx="9674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3200" b="1" dirty="0">
                <a:solidFill>
                  <a:schemeClr val="tx1"/>
                </a:solidFill>
                <a:latin typeface="+mj-lt"/>
              </a:rPr>
              <a:t>¿Cómo están evaluando el logro académico de mi hijo?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C1BC12-3185-64E9-04BA-AFD9598ED241}"/>
              </a:ext>
            </a:extLst>
          </p:cNvPr>
          <p:cNvSpPr/>
          <p:nvPr/>
        </p:nvSpPr>
        <p:spPr>
          <a:xfrm>
            <a:off x="914400" y="926667"/>
            <a:ext cx="9492909" cy="5374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Pruebas de colocación de entrada y salida para el programa de Inglés como Segundo Idioma (ESOL)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PR" sz="1400" i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Evaluación de Preparación para el Kindergarten de Florida (FLKRS) </a:t>
            </a:r>
            <a:r>
              <a:rPr lang="es-PR" sz="1400" i="1" dirty="0"/>
              <a:t>Elementary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PR" sz="1400" i="1" dirty="0"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sz="1400" dirty="0">
                <a:ea typeface="+mn-lt"/>
                <a:cs typeface="+mn-lt"/>
              </a:rPr>
              <a:t> </a:t>
            </a:r>
            <a:r>
              <a:rPr lang="es-ES" sz="1400" dirty="0"/>
              <a:t>Monitoreo del Progreso en Lectura FAST (Grados K–10)</a:t>
            </a:r>
          </a:p>
          <a:p>
            <a:endParaRPr lang="es-PR" sz="1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es-PR" sz="1400" dirty="0">
                <a:ea typeface="+mn-lt"/>
                <a:cs typeface="+mn-lt"/>
              </a:rPr>
              <a:t> </a:t>
            </a:r>
            <a:r>
              <a:rPr lang="es-ES" sz="1400" dirty="0"/>
              <a:t>Monitoreo del Progreso en Matemáticas FAST (Grados K–8)</a:t>
            </a:r>
          </a:p>
          <a:p>
            <a:pPr marL="285750" indent="-285750">
              <a:buFont typeface="Wingdings"/>
              <a:buChar char="Ø"/>
            </a:pPr>
            <a:endParaRPr lang="es-PR" sz="1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sz="1400" u="sng" dirty="0"/>
              <a:t>Evaluación de Lectura</a:t>
            </a:r>
            <a:r>
              <a:rPr lang="es-PR" sz="1400" dirty="0"/>
              <a:t>: </a:t>
            </a:r>
            <a:r>
              <a:rPr lang="pt-BR" sz="1400" dirty="0"/>
              <a:t> NSGRA – Grados K–5, NWEA Fluidez Oral – Grados K–5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Evaluaciones Finales de Curso BEST/NGSSS (Álgebra, Geometría, Biología, Historia de los EE. UU. y Educación Cívica)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Evaluación Estatal de Ciencias basada en el Estándar Académico de Ciencias de Florida (Grados 5 y 8)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Evaluaciones de fin de año para todos los cursos (Grados 9-12)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Evaluaciones de los Estándares de Florida (Grados 3-10)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400" dirty="0"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/>
              <a:t>Prueba de Logro Stanford (SAT10) — Solo para Grado 3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14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ea typeface="Calibri"/>
                <a:cs typeface="Calibri"/>
              </a:rPr>
              <a:t>End of Course (EOC) Assessments for Algebra I and Geometry</a:t>
            </a:r>
            <a:endParaRPr lang="es-ES" sz="1400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AD026E38-0D75-71E1-20F8-7B12A04EE83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3BAE0E-F2F2-C756-3FF4-28B9C5A071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2259B77-6930-3DBF-66B6-5F35838E4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51BE12-0828-A047-616F-34815D4E2082}"/>
              </a:ext>
            </a:extLst>
          </p:cNvPr>
          <p:cNvSpPr/>
          <p:nvPr/>
        </p:nvSpPr>
        <p:spPr>
          <a:xfrm>
            <a:off x="914398" y="152400"/>
            <a:ext cx="954171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/>
              <a:t>¿Cómo puedo solicitar las cualificaciones</a:t>
            </a:r>
          </a:p>
          <a:p>
            <a:pPr algn="ctr"/>
            <a:r>
              <a:rPr lang="es-ES" sz="3200" b="1" dirty="0"/>
              <a:t>del maestro de mi hijo?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C8EBE0-AB8D-3958-46FA-CB76FF1AD0A2}"/>
              </a:ext>
            </a:extLst>
          </p:cNvPr>
          <p:cNvSpPr/>
          <p:nvPr/>
        </p:nvSpPr>
        <p:spPr>
          <a:xfrm>
            <a:off x="914399" y="1398543"/>
            <a:ext cx="9313320" cy="4391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/>
              <a:t>Como padres de Título I, ustedes tienen el derecho de solicitar las cualificaciones del maestro de su hijo.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El folleto de Información de Título I explica sus derechos.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</a:pPr>
            <a:endParaRPr lang="es-ES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L" dirty="0"/>
              <a:t>Para solicitar las cualificaciones usted puede: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dirty="0"/>
              <a:t>Solicitar por escrito al director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Buscar la información en </a:t>
            </a:r>
            <a:r>
              <a:rPr lang="es-E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https://www.fldoe.org/teaching/certification/index.stml</a:t>
            </a:r>
            <a:endParaRPr lang="es-ES" dirty="0">
              <a:solidFill>
                <a:srgbClr val="0070C0"/>
              </a:solidFill>
            </a:endParaRPr>
          </a:p>
          <a:p>
            <a:pPr marL="605790" lvl="1">
              <a:lnSpc>
                <a:spcPct val="120000"/>
              </a:lnSpc>
              <a:spcBef>
                <a:spcPts val="0"/>
              </a:spcBef>
            </a:pPr>
            <a:endParaRPr lang="es-ES" dirty="0"/>
          </a:p>
          <a:p>
            <a:pPr marL="285750" marR="0" lvl="0" indent="-2857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b="1" dirty="0"/>
              <a:t>Ley Cada Estudiante Triunfa (ESSA) </a:t>
            </a:r>
            <a:r>
              <a:rPr lang="es-ES" dirty="0"/>
              <a:t>Actualmente, nuestra escuela cuenta con (</a:t>
            </a:r>
            <a:r>
              <a:rPr lang="es-ES" i="1" dirty="0"/>
              <a:t># %) de maestros certificados por el estado.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i="1" dirty="0"/>
              <a:t>(</a:t>
            </a:r>
            <a:r>
              <a:rPr lang="es-ES" dirty="0"/>
              <a:t>#) maestros están enseñando fuera de su campo de especialización.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La información se envía a casa mensualmente.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Notificación</a:t>
            </a:r>
            <a:r>
              <a:rPr lang="en-US" dirty="0"/>
              <a:t> de Cuatro </a:t>
            </a:r>
            <a:r>
              <a:rPr lang="en-US" dirty="0" err="1"/>
              <a:t>Semanas</a:t>
            </a:r>
            <a:endParaRPr lang="es-EC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B09CDC32-0446-547C-8D25-DC4E934FEA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1B7FC25-6202-1EC4-A02D-3878D22EAF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6D80074-EDEF-DB73-8201-D01A7A637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DC137E-A0EF-1E6C-3ADB-F80CA46A7DCD}"/>
              </a:ext>
            </a:extLst>
          </p:cNvPr>
          <p:cNvSpPr/>
          <p:nvPr/>
        </p:nvSpPr>
        <p:spPr>
          <a:xfrm>
            <a:off x="699092" y="321896"/>
            <a:ext cx="951973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¿ </a:t>
            </a:r>
            <a:r>
              <a:rPr lang="es-CL" sz="3200" b="1" dirty="0"/>
              <a:t>Cuáles son mis derechos como padre de Título I ?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7D2F20-BD07-5823-3D63-86356DD0AC3F}"/>
              </a:ext>
            </a:extLst>
          </p:cNvPr>
          <p:cNvSpPr/>
          <p:nvPr/>
        </p:nvSpPr>
        <p:spPr>
          <a:xfrm>
            <a:off x="914400" y="1015332"/>
            <a:ext cx="9392977" cy="57627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s-ES" sz="1400" b="1" dirty="0"/>
              <a:t>Usted tiene el derecho de</a:t>
            </a:r>
            <a:r>
              <a:rPr lang="en-US" sz="1400" b="1" dirty="0"/>
              <a:t>:</a:t>
            </a:r>
          </a:p>
          <a:p>
            <a:pPr lvl="0">
              <a:lnSpc>
                <a:spcPct val="120000"/>
              </a:lnSpc>
            </a:pPr>
            <a:endParaRPr lang="en-U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Tener la oportunidad de programar reuniones frecuentes para dar sugerencias y participar, según sea apropiado, en decisiones que se relacionen con la educación de su hijo.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Puede esperar una respuesta a cualquier sugerencia, tan pronto como sea posible.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Si usted no está satisfecho, someta comentarios al Plan de la Escuela, tan pronto como esté disponible a </a:t>
            </a:r>
            <a:r>
              <a:rPr lang="es-ES" sz="1400" b="1" i="1" dirty="0"/>
              <a:t>LEA</a:t>
            </a:r>
            <a:r>
              <a:rPr lang="es-ES" sz="1400" b="1" dirty="0"/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Infórmese de cómo se gasta este dinero a nivel de </a:t>
            </a:r>
            <a:r>
              <a:rPr lang="es-ES" sz="1400" b="1" i="1" dirty="0"/>
              <a:t>LEA</a:t>
            </a:r>
            <a:r>
              <a:rPr lang="es-ES" sz="1400" b="1" dirty="0"/>
              <a:t> y la escuela.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Participe en el desarrollo del Plan de </a:t>
            </a:r>
            <a:r>
              <a:rPr lang="es-ES" sz="1400" b="1" i="1" dirty="0"/>
              <a:t>LEA </a:t>
            </a:r>
            <a:r>
              <a:rPr lang="es-ES" sz="1400" b="1" dirty="0"/>
              <a:t>de Título I.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Participe en el desarrollo y revisión de los Planes de la Escuela y el Distrito para la Participación de los Padres y las Familias.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Participe en el desarrollo de </a:t>
            </a:r>
            <a:r>
              <a:rPr lang="es-ES" sz="1400" b="1" i="1" dirty="0"/>
              <a:t>Compact</a:t>
            </a:r>
            <a:r>
              <a:rPr lang="es-ES" sz="1400" b="1" dirty="0"/>
              <a:t> de padre-escuela.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Participe en el desarrollo del plan de mejoramiento escolar.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sz="1400" b="1" dirty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400" b="1" dirty="0"/>
              <a:t>Solicite las cualificaciones de los maestros de su hijo.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8940BAA-3BC5-7C01-425D-BCCE28499DA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5C4E3E3-FA0B-3452-649F-E63257E71D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699600-4AFA-9FA6-F48E-52D6D83C4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C07AA4-D3FC-1343-663D-D64B2CD72EE4}"/>
              </a:ext>
            </a:extLst>
          </p:cNvPr>
          <p:cNvSpPr/>
          <p:nvPr/>
        </p:nvSpPr>
        <p:spPr>
          <a:xfrm>
            <a:off x="1855434" y="304800"/>
            <a:ext cx="72974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Qué es el Programa de Título I?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7C5C1-F38D-E787-FDBB-3D47707EB146}"/>
              </a:ext>
            </a:extLst>
          </p:cNvPr>
          <p:cNvSpPr/>
          <p:nvPr/>
        </p:nvSpPr>
        <p:spPr>
          <a:xfrm>
            <a:off x="914400" y="1505840"/>
            <a:ext cx="9220200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Título I, es el programa de ayuda federal más grande para las escuelas de nuestra nación.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meta del Programa Título I es ofrecer una educación de alta calidad para cada niño.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son entregados a la Agencia Local de Educación (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por sus siglas en inglés), la cual es el Distrito, para ser distribuidos a las escuelas.</a:t>
            </a:r>
          </a:p>
          <a:p>
            <a:pPr lvl="0"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New Dimensions High School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es una escuela Título I, porque más del 60% de los estudiantes cumplen con los criterios del nivel de pobreza.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9B13D6B6-EC1A-53AE-D7D4-796A0D58F0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864140F-21EC-5D4F-DE8B-8857FE693C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AC00361-BF74-65C6-6E4A-7B5F32E181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EDD7BA-BCEF-6D45-F592-4195B85093FD}"/>
              </a:ext>
            </a:extLst>
          </p:cNvPr>
          <p:cNvSpPr/>
          <p:nvPr/>
        </p:nvSpPr>
        <p:spPr>
          <a:xfrm>
            <a:off x="1217885" y="353238"/>
            <a:ext cx="848215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dirty="0"/>
              <a:t>¿Cómo pueden involucrarse los padres?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1CF9-D097-4BF1-877D-85EA67D55361}"/>
              </a:ext>
            </a:extLst>
          </p:cNvPr>
          <p:cNvSpPr/>
          <p:nvPr/>
        </p:nvSpPr>
        <p:spPr>
          <a:xfrm>
            <a:off x="1217884" y="1414362"/>
            <a:ext cx="8482153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Nivel Escolar</a:t>
            </a:r>
            <a:endParaRPr lang="es-PY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Asistir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eventos</a:t>
            </a:r>
            <a:r>
              <a:rPr lang="en-US" sz="2000" dirty="0"/>
              <a:t> </a:t>
            </a:r>
            <a:r>
              <a:rPr lang="en-US" sz="2000" dirty="0" err="1"/>
              <a:t>escolares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Ser </a:t>
            </a:r>
            <a:r>
              <a:rPr lang="en-US" sz="2000" dirty="0" err="1"/>
              <a:t>voluntario</a:t>
            </a:r>
            <a:r>
              <a:rPr lang="en-US" sz="2000" dirty="0"/>
              <a:t>/a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Participar en las conferencias entre padres y maestros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Comunicarse con el personal de la escuela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Seguir</a:t>
            </a:r>
            <a:r>
              <a:rPr lang="en-US" sz="2000" dirty="0"/>
              <a:t> las redes </a:t>
            </a:r>
            <a:r>
              <a:rPr lang="en-US" sz="2000" dirty="0" err="1"/>
              <a:t>sociales</a:t>
            </a:r>
            <a:endParaRPr lang="es-ES" sz="2000" dirty="0">
              <a:cs typeface="Calibri" panose="020F0502020204030204"/>
            </a:endParaRPr>
          </a:p>
          <a:p>
            <a:pPr marL="320040" lvl="1">
              <a:lnSpc>
                <a:spcPct val="120000"/>
              </a:lnSpc>
            </a:pPr>
            <a:endParaRPr lang="es-ES" sz="2000" dirty="0">
              <a:cs typeface="Calibri" panose="020F0502020204030204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/>
              <a:t>Nivel </a:t>
            </a:r>
            <a:r>
              <a:rPr lang="en-US" sz="2000" b="1" dirty="0" err="1"/>
              <a:t>Distrital</a:t>
            </a: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Asistir a las reuniones de la junta escolar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Brindar</a:t>
            </a:r>
            <a:r>
              <a:rPr lang="en-US" sz="2000" dirty="0"/>
              <a:t> </a:t>
            </a:r>
            <a:r>
              <a:rPr lang="en-US" sz="2000" dirty="0" err="1"/>
              <a:t>retroalimentación</a:t>
            </a:r>
            <a:r>
              <a:rPr lang="en-US" sz="2000" dirty="0"/>
              <a:t> </a:t>
            </a:r>
            <a:r>
              <a:rPr lang="en-US" sz="2000" dirty="0" err="1"/>
              <a:t>mediante</a:t>
            </a:r>
            <a:r>
              <a:rPr lang="en-US" sz="2000" dirty="0"/>
              <a:t> </a:t>
            </a:r>
            <a:r>
              <a:rPr lang="en-US" sz="2000" dirty="0" err="1"/>
              <a:t>encuestas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Participar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</a:t>
            </a:r>
            <a:r>
              <a:rPr lang="en-US" sz="2000" dirty="0" err="1"/>
              <a:t>comunicaciones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Seguir las redes sociales del distrito</a:t>
            </a:r>
            <a:endParaRPr lang="es-PY" sz="2000" b="1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5980C23B-D362-2BC9-41D8-2A0211E644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18B715-55DC-C518-765C-35D8196AB0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96E5C60-C02E-FD52-7035-6450FA254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811CBB-1749-6E7F-520D-6CADE68022F9}"/>
              </a:ext>
            </a:extLst>
          </p:cNvPr>
          <p:cNvSpPr/>
          <p:nvPr/>
        </p:nvSpPr>
        <p:spPr>
          <a:xfrm>
            <a:off x="914400" y="29235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/>
              <a:t>¿Quiénes son mis contactos de Título I en la escuela?</a:t>
            </a:r>
            <a:endParaRPr lang="en-US" sz="32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1F70696-FF43-AF8F-DA5C-818D8FD2F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89648"/>
              </p:ext>
            </p:extLst>
          </p:nvPr>
        </p:nvGraphicFramePr>
        <p:xfrm>
          <a:off x="914399" y="1175035"/>
          <a:ext cx="9313319" cy="1886108"/>
        </p:xfrm>
        <a:graphic>
          <a:graphicData uri="http://schemas.openxmlformats.org/drawingml/2006/table">
            <a:tbl>
              <a:tblPr firstRow="1" bandRow="1"/>
              <a:tblGrid>
                <a:gridCol w="2752848">
                  <a:extLst>
                    <a:ext uri="{9D8B030D-6E8A-4147-A177-3AD203B41FA5}">
                      <a16:colId xmlns:a16="http://schemas.microsoft.com/office/drawing/2014/main" val="4226239504"/>
                    </a:ext>
                  </a:extLst>
                </a:gridCol>
                <a:gridCol w="3058094">
                  <a:extLst>
                    <a:ext uri="{9D8B030D-6E8A-4147-A177-3AD203B41FA5}">
                      <a16:colId xmlns:a16="http://schemas.microsoft.com/office/drawing/2014/main" val="1597869947"/>
                    </a:ext>
                  </a:extLst>
                </a:gridCol>
                <a:gridCol w="3502377">
                  <a:extLst>
                    <a:ext uri="{9D8B030D-6E8A-4147-A177-3AD203B41FA5}">
                      <a16:colId xmlns:a16="http://schemas.microsoft.com/office/drawing/2014/main" val="351663186"/>
                    </a:ext>
                  </a:extLst>
                </a:gridCol>
              </a:tblGrid>
              <a:tr h="581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Name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Phone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E-mail address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63169"/>
                  </a:ext>
                </a:extLst>
              </a:tr>
              <a:tr h="638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Mr. Alfers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407-87-9949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alfers@newdimensionshs.com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704"/>
                  </a:ext>
                </a:extLst>
              </a:tr>
              <a:tr h="666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18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Mezzina</a:t>
                      </a:r>
                      <a:endParaRPr lang="en-US" sz="18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407-870-9949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mezzina@newdimensionshs.com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8032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EF4E41-E92D-879A-0FBA-C9B6703F1B17}"/>
              </a:ext>
            </a:extLst>
          </p:cNvPr>
          <p:cNvSpPr txBox="1"/>
          <p:nvPr/>
        </p:nvSpPr>
        <p:spPr>
          <a:xfrm>
            <a:off x="2133598" y="3293810"/>
            <a:ext cx="67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Newdimensionshs.com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905EB11-AA88-B0AB-4C84-16532BED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56" y="4081323"/>
            <a:ext cx="8263481" cy="3097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obtener más información sobre las escuelas de Título I, visite:  https://www.osceolaschools.net/Domain/160</a:t>
            </a:r>
            <a:endParaRPr lang="en-US" sz="1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2CC3485-BD26-F669-DD39-53B10F2736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163FF4-CE6A-01E0-77E7-8D52F3BB1E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600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BD96D12-1835-5077-3EB0-0D175FD73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5E33A3-62DF-999D-705F-477724E21250}"/>
              </a:ext>
            </a:extLst>
          </p:cNvPr>
          <p:cNvSpPr/>
          <p:nvPr/>
        </p:nvSpPr>
        <p:spPr>
          <a:xfrm>
            <a:off x="914400" y="228600"/>
            <a:ext cx="9541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chemeClr val="tx1"/>
                </a:solidFill>
              </a:rPr>
              <a:t>Estamos aquí para lograr que sucedan COSAS BUENAS para otras personas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D8B2E7-5F75-D9A5-16FF-BCE4B3AF9865}"/>
              </a:ext>
            </a:extLst>
          </p:cNvPr>
          <p:cNvSpPr/>
          <p:nvPr/>
        </p:nvSpPr>
        <p:spPr>
          <a:xfrm>
            <a:off x="1550832" y="1736081"/>
            <a:ext cx="78162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¿Alguna pregunta?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9E26C-9617-2EAC-05BA-E3FFD1084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512" y="3176333"/>
            <a:ext cx="2631090" cy="2427705"/>
          </a:xfrm>
          <a:prstGeom prst="rect">
            <a:avLst/>
          </a:prstGeom>
        </p:spPr>
      </p:pic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DABAB71-3A67-00D4-44FE-BE533EFE41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9CA41DC-4CFF-03A3-EEB0-B316318D18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547AEED-1D2F-4B44-1C3E-D8900DD7B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325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99F863-B87B-58AC-C614-0F9B7C4AB933}"/>
              </a:ext>
            </a:extLst>
          </p:cNvPr>
          <p:cNvSpPr/>
          <p:nvPr/>
        </p:nvSpPr>
        <p:spPr>
          <a:xfrm>
            <a:off x="1981200" y="295244"/>
            <a:ext cx="84241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¿Qué es el plan del </a:t>
            </a:r>
            <a:r>
              <a:rPr lang="es-DO" sz="4000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 de Título I?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80FD2-2A52-9B41-470B-78CCE6342203}"/>
              </a:ext>
            </a:extLst>
          </p:cNvPr>
          <p:cNvSpPr/>
          <p:nvPr/>
        </p:nvSpPr>
        <p:spPr>
          <a:xfrm>
            <a:off x="942086" y="1337694"/>
            <a:ext cx="9463266" cy="50007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/>
              <a:t>El Plan del LEA de Título I es la actualización anual de las iniciativas estratégicas del distrito.</a:t>
            </a: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/>
              <a:t>El Plan de Participación de Padres y Familias del Título I del LEA.</a:t>
            </a:r>
            <a:endParaRPr lang="es-ES" dirty="0">
              <a:cs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s-ES" dirty="0">
              <a:cs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/>
              <a:t>Algunas de las partes del plan incluyen:</a:t>
            </a:r>
            <a:endParaRPr lang="es-ES" dirty="0">
              <a:cs typeface="Calibri"/>
            </a:endParaRP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s-ES" dirty="0"/>
              <a:t>Evaluaciones académicas de los estudiantes</a:t>
            </a:r>
            <a:endParaRPr lang="es-ES" dirty="0">
              <a:cs typeface="Calibri"/>
            </a:endParaRP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s-ES" dirty="0"/>
              <a:t>Cualificaciones y desarrollo profesional para empleados </a:t>
            </a:r>
            <a:endParaRPr lang="es-ES" dirty="0">
              <a:cs typeface="Calibri" panose="020F0502020204030204"/>
            </a:endParaRP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s-ES" dirty="0"/>
              <a:t>Estrategias de Participación de los Padres, incluyendo el Plan de Participación de Padres y Familias de la Agencia Educativa Local (LEA)Mejoramiento escolar </a:t>
            </a:r>
            <a:endParaRPr lang="es-ES" dirty="0">
              <a:cs typeface="Calibri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/>
              <a:t>Ustedes, como padres de Título I, tienen el derecho de participar en el desarrollo del Plan del </a:t>
            </a:r>
            <a:r>
              <a:rPr lang="es-ES" i="1" dirty="0"/>
              <a:t>LEA</a:t>
            </a:r>
            <a:r>
              <a:rPr lang="es-ES" dirty="0"/>
              <a:t> de Título I y el Plan del </a:t>
            </a:r>
            <a:r>
              <a:rPr lang="es-ES" i="1" dirty="0"/>
              <a:t>LEA</a:t>
            </a:r>
            <a:r>
              <a:rPr lang="es-ES" dirty="0"/>
              <a:t> sobre la Participación de los Padres.</a:t>
            </a:r>
            <a:endParaRPr lang="es-ES" dirty="0">
              <a:cs typeface="Calibri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9F04FA0-BAE6-49C2-C707-ABE4DCACBB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557151-3B88-518B-E11B-42328C088E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3DCCBDE0-72CE-AB44-4B7F-D865D90F6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A7438A-A7CA-68CF-E0A6-93CDEAD65D86}"/>
              </a:ext>
            </a:extLst>
          </p:cNvPr>
          <p:cNvSpPr/>
          <p:nvPr/>
        </p:nvSpPr>
        <p:spPr>
          <a:xfrm>
            <a:off x="1282478" y="304800"/>
            <a:ext cx="90806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¿Qué es un plan para toda la escuela?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D40E4-D299-803C-F39B-B875978C7E29}"/>
              </a:ext>
            </a:extLst>
          </p:cNvPr>
          <p:cNvSpPr/>
          <p:nvPr/>
        </p:nvSpPr>
        <p:spPr>
          <a:xfrm>
            <a:off x="914400" y="1447800"/>
            <a:ext cx="944870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Cada escuela que recibe fondos de Título I debe tener un plan. 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Los componentes del plan de la escuela están incluidos en el plan de mejoramiento escolar.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 mejoramiento de New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Dimensions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 High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School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7B32FA36-3D04-BCB9-A4FE-0C6D5363718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797D7AF-2B40-B5C8-5EBE-D918117DD9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ABB2E35-921C-7D44-F7EB-C2E816394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" y="6495981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64620A-5B54-05F9-EFCF-AB8C441ABB13}"/>
              </a:ext>
            </a:extLst>
          </p:cNvPr>
          <p:cNvSpPr/>
          <p:nvPr/>
        </p:nvSpPr>
        <p:spPr>
          <a:xfrm>
            <a:off x="968605" y="304800"/>
            <a:ext cx="89807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6A9C4-FAE6-3EAA-F498-D861FFC255C8}"/>
              </a:ext>
            </a:extLst>
          </p:cNvPr>
          <p:cNvSpPr/>
          <p:nvPr/>
        </p:nvSpPr>
        <p:spPr>
          <a:xfrm>
            <a:off x="167299" y="1826237"/>
            <a:ext cx="10060420" cy="37610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Nuestra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siguientes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áreas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enfoque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2025-2026: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1.	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Lectura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2.	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Matemáticas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C00000"/>
              </a:solidFill>
            </a:endParaRPr>
          </a:p>
          <a:p>
            <a:pPr marL="8001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Favor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participar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reuniones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mensuales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del Consejo de Padres (SAC),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donde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discutiremos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nuestro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podemos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aumentar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logro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académico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8001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001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Durante los meses de septiembre, diciembre y marzo, revisaremos, discutiremos y solicitaremos comentarios sobre el Título I y los planes de participación de padres y familias de la escuela.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5AE507A4-4D7F-10E0-9B9F-C46E782175A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DAC82A3-1428-7F7B-4586-147E6575FD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E58EE69-8E12-C410-D4CA-856409E3B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6568F9-7178-BDC5-E19F-B427E9BAA600}"/>
              </a:ext>
            </a:extLst>
          </p:cNvPr>
          <p:cNvSpPr/>
          <p:nvPr/>
        </p:nvSpPr>
        <p:spPr>
          <a:xfrm>
            <a:off x="798776" y="304800"/>
            <a:ext cx="932037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/>
              <a:t>Puntuaciones</a:t>
            </a:r>
            <a:r>
              <a:rPr lang="en-US" sz="3600" b="1" dirty="0"/>
              <a:t> del Plan de </a:t>
            </a:r>
            <a:r>
              <a:rPr lang="en-US" sz="3600" b="1" dirty="0" err="1"/>
              <a:t>Mejoramiento</a:t>
            </a:r>
            <a:r>
              <a:rPr lang="en-US" sz="3600" b="1" dirty="0"/>
              <a:t> Escolar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48240-9C04-64A4-26D7-4E975CB7A7ED}"/>
              </a:ext>
            </a:extLst>
          </p:cNvPr>
          <p:cNvSpPr/>
          <p:nvPr/>
        </p:nvSpPr>
        <p:spPr>
          <a:xfrm>
            <a:off x="914400" y="1255931"/>
            <a:ext cx="9204748" cy="53909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/>
              <a:t>Las </a:t>
            </a:r>
            <a:r>
              <a:rPr lang="en-US" sz="1600" b="1" dirty="0" err="1"/>
              <a:t>puntuaciones</a:t>
            </a:r>
            <a:r>
              <a:rPr lang="en-US" sz="1600" b="1" dirty="0"/>
              <a:t> de los </a:t>
            </a:r>
            <a:r>
              <a:rPr lang="en-US" sz="1600" b="1" dirty="0" err="1"/>
              <a:t>estudiantes</a:t>
            </a:r>
            <a:r>
              <a:rPr lang="en-US" sz="1600" b="1" dirty="0"/>
              <a:t> para </a:t>
            </a:r>
            <a:r>
              <a:rPr lang="en-US" sz="1600" b="1" dirty="0" err="1"/>
              <a:t>el</a:t>
            </a:r>
            <a:r>
              <a:rPr lang="en-US" sz="1600" b="1" dirty="0"/>
              <a:t> 2024-2025 de las </a:t>
            </a:r>
            <a:r>
              <a:rPr lang="en-US" sz="1600" b="1" dirty="0" err="1"/>
              <a:t>Evaluaciones</a:t>
            </a:r>
            <a:r>
              <a:rPr lang="en-US" sz="1600" b="1" dirty="0"/>
              <a:t> de los </a:t>
            </a:r>
            <a:r>
              <a:rPr lang="en-US" sz="1600" b="1" dirty="0" err="1"/>
              <a:t>Estándares</a:t>
            </a:r>
            <a:r>
              <a:rPr lang="en-US" sz="1600" b="1" dirty="0"/>
              <a:t> de Florida (FSA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inglés</a:t>
            </a:r>
            <a:r>
              <a:rPr lang="en-US" sz="1600" b="1" dirty="0"/>
              <a:t>) y/o Final-de-</a:t>
            </a:r>
            <a:r>
              <a:rPr lang="en-US" sz="1600" b="1" dirty="0" err="1"/>
              <a:t>Curso</a:t>
            </a:r>
            <a:r>
              <a:rPr lang="en-US" sz="1600" b="1" dirty="0"/>
              <a:t> (EOC </a:t>
            </a:r>
            <a:r>
              <a:rPr lang="en-US" sz="1600" b="1" dirty="0" err="1"/>
              <a:t>en</a:t>
            </a:r>
            <a:r>
              <a:rPr lang="en-US" sz="1600" b="1" dirty="0"/>
              <a:t> </a:t>
            </a:r>
            <a:r>
              <a:rPr lang="en-US" sz="1600" b="1" dirty="0" err="1"/>
              <a:t>inglés</a:t>
            </a:r>
            <a:r>
              <a:rPr lang="en-US" sz="1600" b="1" dirty="0"/>
              <a:t>) </a:t>
            </a:r>
            <a:r>
              <a:rPr lang="en-US" sz="1600" b="1" dirty="0" err="1"/>
              <a:t>están</a:t>
            </a:r>
            <a:r>
              <a:rPr lang="en-US" sz="1600" b="1" dirty="0"/>
              <a:t> </a:t>
            </a:r>
            <a:r>
              <a:rPr lang="en-US" sz="1600" b="1" dirty="0" err="1"/>
              <a:t>enumeradas</a:t>
            </a:r>
            <a:r>
              <a:rPr lang="en-US" sz="1600" b="1" dirty="0"/>
              <a:t> a </a:t>
            </a:r>
            <a:r>
              <a:rPr lang="en-US" sz="1600" b="1" dirty="0" err="1"/>
              <a:t>continuación</a:t>
            </a:r>
            <a:r>
              <a:rPr lang="en-US" sz="1600" b="1" dirty="0"/>
              <a:t>: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b="1" dirty="0"/>
              <a:t>El Plan de </a:t>
            </a:r>
            <a:r>
              <a:rPr lang="en-US" sz="1600" b="1" dirty="0" err="1"/>
              <a:t>Mejoramiento</a:t>
            </a:r>
            <a:r>
              <a:rPr lang="en-US" sz="1600" b="1" dirty="0"/>
              <a:t> de </a:t>
            </a:r>
            <a:r>
              <a:rPr lang="en-US" sz="1600" b="1" dirty="0" err="1"/>
              <a:t>nuestra</a:t>
            </a:r>
            <a:r>
              <a:rPr lang="en-US" sz="1600" b="1" dirty="0"/>
              <a:t> </a:t>
            </a:r>
            <a:r>
              <a:rPr lang="en-US" sz="1600" b="1" dirty="0" err="1"/>
              <a:t>escuela</a:t>
            </a:r>
            <a:r>
              <a:rPr lang="en-US" sz="1600" b="1" dirty="0"/>
              <a:t> para el 2025-2026 </a:t>
            </a:r>
            <a:r>
              <a:rPr lang="en-US" sz="1600" b="1" dirty="0" err="1"/>
              <a:t>puede</a:t>
            </a:r>
            <a:r>
              <a:rPr lang="en-US" sz="1600" b="1" dirty="0"/>
              <a:t> ser </a:t>
            </a:r>
            <a:r>
              <a:rPr lang="en-US" sz="1600" b="1" dirty="0" err="1"/>
              <a:t>accesado</a:t>
            </a:r>
            <a:r>
              <a:rPr lang="en-US" sz="1600" b="1" dirty="0"/>
              <a:t> </a:t>
            </a:r>
            <a:r>
              <a:rPr lang="en-US" sz="1600" b="1" dirty="0" err="1"/>
              <a:t>en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https://www.floridacims.org/districts/osceola</a:t>
            </a:r>
            <a:r>
              <a:rPr lang="en-US" sz="1600" b="1" dirty="0">
                <a:solidFill>
                  <a:srgbClr val="0070C0"/>
                </a:solidFill>
              </a:rPr>
              <a:t> </a:t>
            </a:r>
            <a:endParaRPr lang="en-US" sz="1600" b="1" dirty="0">
              <a:solidFill>
                <a:srgbClr val="0070C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en-US" sz="1600" b="1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Cada </a:t>
            </a:r>
            <a:r>
              <a:rPr lang="en-US" sz="1600" b="1" dirty="0" err="1"/>
              <a:t>año</a:t>
            </a:r>
            <a:r>
              <a:rPr lang="en-US" sz="1600" b="1" dirty="0"/>
              <a:t> escolar, </a:t>
            </a:r>
            <a:r>
              <a:rPr lang="en-US" sz="1600" b="1" dirty="0" err="1"/>
              <a:t>usamos</a:t>
            </a:r>
            <a:r>
              <a:rPr lang="en-US" sz="1600" b="1" dirty="0"/>
              <a:t> las </a:t>
            </a:r>
            <a:r>
              <a:rPr lang="en-US" sz="1600" b="1" dirty="0" err="1"/>
              <a:t>puntuaciones</a:t>
            </a:r>
            <a:r>
              <a:rPr lang="en-US" sz="1600" b="1" dirty="0"/>
              <a:t> del </a:t>
            </a:r>
            <a:r>
              <a:rPr lang="en-US" sz="1600" b="1" dirty="0" err="1"/>
              <a:t>año</a:t>
            </a:r>
            <a:r>
              <a:rPr lang="en-US" sz="1600" b="1" dirty="0"/>
              <a:t> escolar </a:t>
            </a:r>
            <a:r>
              <a:rPr lang="en-US" sz="1600" b="1" dirty="0" err="1"/>
              <a:t>previo</a:t>
            </a:r>
            <a:r>
              <a:rPr lang="en-US" sz="1600" b="1" dirty="0"/>
              <a:t> para determiner </a:t>
            </a:r>
            <a:r>
              <a:rPr lang="en-US" sz="1600" b="1" dirty="0" err="1"/>
              <a:t>nuestras</a:t>
            </a:r>
            <a:r>
              <a:rPr lang="en-US" sz="1600" b="1" dirty="0"/>
              <a:t> </a:t>
            </a:r>
            <a:r>
              <a:rPr lang="en-US" sz="1600" b="1" dirty="0" err="1"/>
              <a:t>metas</a:t>
            </a:r>
            <a:r>
              <a:rPr lang="en-US" sz="1600" b="1" dirty="0"/>
              <a:t> de </a:t>
            </a:r>
            <a:r>
              <a:rPr lang="en-US" sz="1600" b="1" dirty="0" err="1"/>
              <a:t>mejoramiento</a:t>
            </a:r>
            <a:r>
              <a:rPr lang="en-US" sz="1600" b="1" dirty="0"/>
              <a:t> escolar para </a:t>
            </a:r>
            <a:r>
              <a:rPr lang="en-US" sz="1600" b="1" dirty="0" err="1"/>
              <a:t>el</a:t>
            </a:r>
            <a:r>
              <a:rPr lang="en-US" sz="1600" b="1" dirty="0"/>
              <a:t> </a:t>
            </a:r>
            <a:r>
              <a:rPr lang="en-US" sz="1600" b="1" dirty="0" err="1"/>
              <a:t>siguiente</a:t>
            </a:r>
            <a:r>
              <a:rPr lang="en-US" sz="1600" b="1" dirty="0"/>
              <a:t> </a:t>
            </a:r>
            <a:r>
              <a:rPr lang="en-US" sz="1600" b="1" dirty="0" err="1"/>
              <a:t>año</a:t>
            </a:r>
            <a:r>
              <a:rPr lang="en-US" sz="1600" b="1" dirty="0"/>
              <a:t>.</a:t>
            </a:r>
            <a:endParaRPr lang="en-US" sz="1600" b="1" dirty="0">
              <a:cs typeface="Calibri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CEEF8EB0-D433-DA1E-2CA5-E12DCC4F1F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A71262-A34C-E17A-A2B3-DC4BE237A2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1235F8D-D42B-4B69-8612-0B64C0FC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24" y="1937569"/>
            <a:ext cx="6217899" cy="30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9F31A04-C03D-5343-6A26-D99F28928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1F03A7-44A4-75E1-E21C-56485E893104}"/>
              </a:ext>
            </a:extLst>
          </p:cNvPr>
          <p:cNvSpPr/>
          <p:nvPr/>
        </p:nvSpPr>
        <p:spPr>
          <a:xfrm>
            <a:off x="1579039" y="304800"/>
            <a:ext cx="775984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¿Cómo </a:t>
            </a:r>
            <a:r>
              <a:rPr lang="en-US" sz="3600" dirty="0">
                <a:solidFill>
                  <a:srgbClr val="FF0000"/>
                </a:solidFill>
              </a:rPr>
              <a:t>School Name </a:t>
            </a:r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utilizamos nuestros fondos de Título I y SIP?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B952F-DA12-1980-0EF5-525D1FA0EA34}"/>
              </a:ext>
            </a:extLst>
          </p:cNvPr>
          <p:cNvSpPr/>
          <p:nvPr/>
        </p:nvSpPr>
        <p:spPr>
          <a:xfrm>
            <a:off x="920568" y="1515520"/>
            <a:ext cx="9144001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Los fondos federales del Título I deben </a:t>
            </a: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</a:rPr>
              <a:t>complementar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 los programas existentes de la escuela. </a:t>
            </a:r>
          </a:p>
          <a:p>
            <a:pPr lvl="0">
              <a:spcBef>
                <a:spcPct val="20000"/>
              </a:spcBef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En nuestra escuela usamos fondos del Título I para:</a:t>
            </a:r>
          </a:p>
          <a:p>
            <a:pPr lvl="0">
              <a:defRPr/>
            </a:pP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Añadir asistentes profesionales, para ayudar a sus hijos​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Comprar materiales y útiles escolares suplementario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Llevar a cabo reuniones /entrenamientos/actividades ​informativas para los padres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7BEFB048-4C9E-B6C7-46B1-8B9D550153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4146CB7-EAF4-92D2-99FF-1B81A3B973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0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0873AED-B11B-9967-6659-F62B73EBB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E26C18-DBF8-D5AA-0FD2-1B7D15F46703}"/>
              </a:ext>
            </a:extLst>
          </p:cNvPr>
          <p:cNvSpPr/>
          <p:nvPr/>
        </p:nvSpPr>
        <p:spPr>
          <a:xfrm>
            <a:off x="887759" y="418355"/>
            <a:ext cx="959406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¿ </a:t>
            </a:r>
            <a:r>
              <a:rPr lang="es-CL" sz="3200" b="1" dirty="0"/>
              <a:t>Qué es el 1% reservado y cómo participan los padres?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104EB4-A908-544F-112A-6B7CD0944B9A}"/>
              </a:ext>
            </a:extLst>
          </p:cNvPr>
          <p:cNvSpPr/>
          <p:nvPr/>
        </p:nvSpPr>
        <p:spPr>
          <a:xfrm>
            <a:off x="887759" y="1422675"/>
            <a:ext cx="9170642" cy="40589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/>
              <a:t>La cantidad de Título I asignada al Distrito Escolar del Condado Osceola para 2025-2026 es </a:t>
            </a:r>
            <a:r>
              <a:rPr lang="en-US" dirty="0"/>
              <a:t>$20,449,313.00. </a:t>
            </a:r>
            <a:r>
              <a:rPr lang="es-ES" dirty="0"/>
              <a:t>La ley estipula que debemos reservar 1% para la participación de los padres.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/>
              <a:t>90% de esa cantidad, debe ser asignada a todas las escuelas de Título I del Distrito para implementar la participación de los padres a nivel escolar.  Nuestra escuela recibió 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b="1" dirty="0"/>
              <a:t> $112,507.00.</a:t>
            </a:r>
          </a:p>
          <a:p>
            <a:pPr>
              <a:lnSpc>
                <a:spcPct val="120000"/>
              </a:lnSpc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/>
              <a:t>El Distrito Escolar del Condado </a:t>
            </a:r>
            <a:r>
              <a:rPr lang="es-ES" dirty="0" err="1"/>
              <a:t>Osceola</a:t>
            </a:r>
            <a:r>
              <a:rPr lang="es-ES" dirty="0"/>
              <a:t>, utilizará el 10% restante para fomentar la participación de las familias, así como también para eventos de los padres y adiestramientos.</a:t>
            </a:r>
            <a:endParaRPr lang="es-ES" dirty="0">
              <a:cs typeface="Calibri"/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/>
              <a:t>Padres de Título I, tienen el derecho y les exhortamos a participar en el proceso para determinar cómo se utilizan estos fondos a nivel del LEA y la escuela.</a:t>
            </a:r>
            <a:endParaRPr lang="es-ES" dirty="0">
              <a:cs typeface="Calibri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E0C52FC9-B701-5CBE-7BFA-1A5AD161D88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CA9646-73A8-E341-A430-C01FD03361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801968" cy="7772400"/>
            <a:chOff x="0" y="0"/>
            <a:chExt cx="12801968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016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801599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47116" y="4012523"/>
              <a:ext cx="1554480" cy="1868170"/>
            </a:xfrm>
            <a:custGeom>
              <a:avLst/>
              <a:gdLst/>
              <a:ahLst/>
              <a:cxnLst/>
              <a:rect l="l" t="t" r="r" b="b"/>
              <a:pathLst>
                <a:path w="1554479" h="1868170">
                  <a:moveTo>
                    <a:pt x="1554483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54483" y="1867916"/>
                  </a:lnTo>
                  <a:lnTo>
                    <a:pt x="1554483" y="0"/>
                  </a:lnTo>
                  <a:close/>
                </a:path>
              </a:pathLst>
            </a:custGeom>
            <a:solidFill>
              <a:srgbClr val="A6CE3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6114" y="2006260"/>
              <a:ext cx="2117090" cy="1868170"/>
            </a:xfrm>
            <a:custGeom>
              <a:avLst/>
              <a:gdLst/>
              <a:ahLst/>
              <a:cxnLst/>
              <a:rect l="l" t="t" r="r" b="b"/>
              <a:pathLst>
                <a:path w="2117090" h="1868170">
                  <a:moveTo>
                    <a:pt x="1587665" y="0"/>
                  </a:move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2116886" y="933958"/>
                  </a:lnTo>
                  <a:lnTo>
                    <a:pt x="1587665" y="0"/>
                  </a:lnTo>
                  <a:close/>
                </a:path>
              </a:pathLst>
            </a:custGeom>
            <a:solidFill>
              <a:srgbClr val="5A204D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7923" y="0"/>
              <a:ext cx="1884045" cy="7772400"/>
            </a:xfrm>
            <a:custGeom>
              <a:avLst/>
              <a:gdLst/>
              <a:ahLst/>
              <a:cxnLst/>
              <a:rect l="l" t="t" r="r" b="b"/>
              <a:pathLst>
                <a:path w="1884045" h="7772400">
                  <a:moveTo>
                    <a:pt x="1883664" y="6541173"/>
                  </a:moveTo>
                  <a:lnTo>
                    <a:pt x="1587665" y="6018796"/>
                  </a:lnTo>
                  <a:lnTo>
                    <a:pt x="529221" y="6018796"/>
                  </a:lnTo>
                  <a:lnTo>
                    <a:pt x="0" y="6952755"/>
                  </a:lnTo>
                  <a:lnTo>
                    <a:pt x="464451" y="7772400"/>
                  </a:lnTo>
                  <a:lnTo>
                    <a:pt x="1652435" y="7772400"/>
                  </a:lnTo>
                  <a:lnTo>
                    <a:pt x="1883664" y="7364323"/>
                  </a:lnTo>
                  <a:lnTo>
                    <a:pt x="1883664" y="6541173"/>
                  </a:lnTo>
                  <a:close/>
                </a:path>
                <a:path w="1884045" h="7772400">
                  <a:moveTo>
                    <a:pt x="1883664" y="522389"/>
                  </a:moveTo>
                  <a:lnTo>
                    <a:pt x="1587665" y="0"/>
                  </a:lnTo>
                  <a:lnTo>
                    <a:pt x="529221" y="0"/>
                  </a:lnTo>
                  <a:lnTo>
                    <a:pt x="0" y="933958"/>
                  </a:lnTo>
                  <a:lnTo>
                    <a:pt x="529221" y="1867916"/>
                  </a:lnTo>
                  <a:lnTo>
                    <a:pt x="1587665" y="1867916"/>
                  </a:lnTo>
                  <a:lnTo>
                    <a:pt x="1883664" y="1345539"/>
                  </a:lnTo>
                  <a:lnTo>
                    <a:pt x="1883664" y="522389"/>
                  </a:lnTo>
                  <a:close/>
                </a:path>
              </a:pathLst>
            </a:custGeom>
            <a:solidFill>
              <a:srgbClr val="00234B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C9ACE5D-7C9E-7D3E-71C0-2EF830BF6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6489554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0F2F34-D4A9-2E0B-59E0-833774C68848}"/>
              </a:ext>
            </a:extLst>
          </p:cNvPr>
          <p:cNvSpPr/>
          <p:nvPr/>
        </p:nvSpPr>
        <p:spPr>
          <a:xfrm>
            <a:off x="549028" y="457200"/>
            <a:ext cx="98198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¿Qué es el Plan para la Participación de los Padres y las Familias?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4EF1E1-60F2-FECB-D949-97680451838D}"/>
              </a:ext>
            </a:extLst>
          </p:cNvPr>
          <p:cNvSpPr/>
          <p:nvPr/>
        </p:nvSpPr>
        <p:spPr>
          <a:xfrm>
            <a:off x="914400" y="1266392"/>
            <a:ext cx="9454496" cy="45972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sz="1700" i="1" dirty="0"/>
              <a:t>LEA</a:t>
            </a:r>
            <a:r>
              <a:rPr lang="es-CO" sz="1700" dirty="0"/>
              <a:t> y cada escuela Título I  crean un Plan para la Participación de las Familias (</a:t>
            </a:r>
            <a:r>
              <a:rPr lang="es-CO" sz="1700" i="1" dirty="0"/>
              <a:t>PFEP, </a:t>
            </a:r>
            <a:r>
              <a:rPr lang="es-CO" sz="1700" dirty="0"/>
              <a:t>por sus siglas en inglés)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O" sz="1700" dirty="0"/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700" dirty="0"/>
              <a:t>El </a:t>
            </a:r>
            <a:r>
              <a:rPr lang="en-US" sz="1700" i="1" dirty="0"/>
              <a:t>PFEP</a:t>
            </a:r>
            <a:r>
              <a:rPr lang="en-US" sz="1700" dirty="0"/>
              <a:t> </a:t>
            </a:r>
            <a:r>
              <a:rPr lang="es-ES" sz="1700" dirty="0"/>
              <a:t>explica cómo serán implementados los requisitos de la Ley Cada Estudiante Triunfa (</a:t>
            </a:r>
            <a:r>
              <a:rPr lang="es-ES" sz="1700" i="1" dirty="0"/>
              <a:t>ESSA</a:t>
            </a:r>
            <a:r>
              <a:rPr lang="es-ES" sz="1700" dirty="0"/>
              <a:t>, por sus siglas en inglés) del 2015 para la participación de los padres en el Distrito y las escuelas.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7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Incluye… 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Expectativas para los padres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Cómo participarán los padres en el proceso de tomar decisiones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Cómo trabajará el </a:t>
            </a:r>
            <a:r>
              <a:rPr lang="es-ES" sz="1700" i="1" dirty="0">
                <a:solidFill>
                  <a:schemeClr val="bg2">
                    <a:lumMod val="10000"/>
                  </a:schemeClr>
                </a:solidFill>
              </a:rPr>
              <a:t>LEA</a:t>
            </a: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 y las escuelas para desarrollar la capacidad de la escuela y los padres, para tener una participación sólida de los padres que mejore el logro  académico de los estudiantes</a:t>
            </a:r>
          </a:p>
          <a:p>
            <a:pPr marL="320040" lvl="1">
              <a:lnSpc>
                <a:spcPct val="130000"/>
              </a:lnSpc>
              <a:spcBef>
                <a:spcPts val="0"/>
              </a:spcBef>
            </a:pP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7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1700" dirty="0">
                <a:solidFill>
                  <a:schemeClr val="bg2">
                    <a:lumMod val="10000"/>
                  </a:schemeClr>
                </a:solidFill>
              </a:rPr>
              <a:t>Ustedes, como padres de Título I, tienen el derecho de participar en el desarrollo de los planes del Distrito y las Escuelas sobre la Participación de los Padres y las Familias.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38185ADD-5A27-B071-BBCB-9A2FCAFA7CC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737031" y="7012241"/>
            <a:ext cx="6836783" cy="237471"/>
          </a:xfrm>
        </p:spPr>
        <p:txBody>
          <a:bodyPr/>
          <a:lstStyle/>
          <a:p>
            <a:r>
              <a:rPr lang="es-ES" dirty="0"/>
              <a:t>Gestión de Subvenciones - Participación de Padres y Familias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ECF485-BDB2-E086-96FC-787E4C6E74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14641</TotalTime>
  <Words>2151</Words>
  <Application>Microsoft Office PowerPoint</Application>
  <PresentationFormat>Custom</PresentationFormat>
  <Paragraphs>246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Alvarez</dc:creator>
  <cp:lastModifiedBy>MIKE ALFERS</cp:lastModifiedBy>
  <cp:revision>19</cp:revision>
  <dcterms:created xsi:type="dcterms:W3CDTF">2025-07-16T14:48:02Z</dcterms:created>
  <dcterms:modified xsi:type="dcterms:W3CDTF">2025-09-11T17:15:01Z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2025-06-26T00:00:00Z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2025-07-16T00:00:00Z</vt:filetime>
  </property>
  <property fmtid="{D5CDD505-2E9C-101B-9397-08002B2CF9AE}" pid="5" name="Producer">
    <vt:lpwstr>Adobe PDF Library 17.0</vt:lpwstr>
  </property>
</Properties>
</file>